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charts/colors4.xml" ContentType="application/vnd.ms-office.chartcolorstyle+xml"/>
  <Override PartName="/ppt/charts/colors5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0" r:id="rId5"/>
    <p:sldId id="267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-59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0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  <c:pt idx="3">
                  <c:v>5 сынып </c:v>
                </c:pt>
                <c:pt idx="4">
                  <c:v>6 сынып</c:v>
                </c:pt>
                <c:pt idx="5">
                  <c:v>7 сынып</c:v>
                </c:pt>
                <c:pt idx="6">
                  <c:v>8 сынып</c:v>
                </c:pt>
                <c:pt idx="7">
                  <c:v>9 сынып</c:v>
                </c:pt>
                <c:pt idx="8">
                  <c:v>10 сынып</c:v>
                </c:pt>
                <c:pt idx="9">
                  <c:v>11 сынып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12</c:v>
                </c:pt>
                <c:pt idx="1">
                  <c:v>13</c:v>
                </c:pt>
                <c:pt idx="2">
                  <c:v>8</c:v>
                </c:pt>
                <c:pt idx="3">
                  <c:v>4</c:v>
                </c:pt>
                <c:pt idx="4">
                  <c:v>10</c:v>
                </c:pt>
                <c:pt idx="5">
                  <c:v>3</c:v>
                </c:pt>
                <c:pt idx="6">
                  <c:v>1</c:v>
                </c:pt>
                <c:pt idx="7">
                  <c:v>5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6-4A01-B95E-12DBD88005D1}"/>
            </c:ext>
          </c:extLst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>І тоқсан2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0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  <c:pt idx="3">
                  <c:v>5 сынып </c:v>
                </c:pt>
                <c:pt idx="4">
                  <c:v>6 сынып</c:v>
                </c:pt>
                <c:pt idx="5">
                  <c:v>7 сынып</c:v>
                </c:pt>
                <c:pt idx="6">
                  <c:v>8 сынып</c:v>
                </c:pt>
                <c:pt idx="7">
                  <c:v>9 сынып</c:v>
                </c:pt>
                <c:pt idx="8">
                  <c:v>10 сынып</c:v>
                </c:pt>
                <c:pt idx="9">
                  <c:v>11 сынып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39</c:v>
                </c:pt>
                <c:pt idx="1">
                  <c:v>36</c:v>
                </c:pt>
                <c:pt idx="2">
                  <c:v>33</c:v>
                </c:pt>
                <c:pt idx="3">
                  <c:v>25</c:v>
                </c:pt>
                <c:pt idx="4">
                  <c:v>31</c:v>
                </c:pt>
                <c:pt idx="5">
                  <c:v>41</c:v>
                </c:pt>
                <c:pt idx="6">
                  <c:v>32</c:v>
                </c:pt>
                <c:pt idx="7">
                  <c:v>31</c:v>
                </c:pt>
                <c:pt idx="8">
                  <c:v>12</c:v>
                </c:pt>
                <c:pt idx="9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2D6-4A01-B95E-12DBD88005D1}"/>
            </c:ext>
          </c:extLst>
        </c:ser>
        <c:ser>
          <c:idx val="3"/>
          <c:order val="2"/>
          <c:tx>
            <c:strRef>
              <c:f>Лист1!$E$1</c:f>
              <c:strCache>
                <c:ptCount val="1"/>
                <c:pt idx="0">
                  <c:v>ІІ тоқсан2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0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  <c:pt idx="3">
                  <c:v>5 сынып </c:v>
                </c:pt>
                <c:pt idx="4">
                  <c:v>6 сынып</c:v>
                </c:pt>
                <c:pt idx="5">
                  <c:v>7 сынып</c:v>
                </c:pt>
                <c:pt idx="6">
                  <c:v>8 сынып</c:v>
                </c:pt>
                <c:pt idx="7">
                  <c:v>9 сынып</c:v>
                </c:pt>
                <c:pt idx="8">
                  <c:v>10 сынып</c:v>
                </c:pt>
                <c:pt idx="9">
                  <c:v>11 сынып</c:v>
                </c:pt>
              </c:strCache>
            </c:strRef>
          </c:cat>
          <c:val>
            <c:numRef>
              <c:f>Лист1!$E$2:$E$12</c:f>
              <c:numCache>
                <c:formatCode>General</c:formatCode>
                <c:ptCount val="11"/>
                <c:pt idx="0">
                  <c:v>40</c:v>
                </c:pt>
                <c:pt idx="1">
                  <c:v>36</c:v>
                </c:pt>
                <c:pt idx="2">
                  <c:v>34</c:v>
                </c:pt>
                <c:pt idx="3">
                  <c:v>26</c:v>
                </c:pt>
                <c:pt idx="4">
                  <c:v>36</c:v>
                </c:pt>
                <c:pt idx="5">
                  <c:v>41</c:v>
                </c:pt>
                <c:pt idx="6">
                  <c:v>33</c:v>
                </c:pt>
                <c:pt idx="7">
                  <c:v>31</c:v>
                </c:pt>
                <c:pt idx="8">
                  <c:v>12</c:v>
                </c:pt>
                <c:pt idx="9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2D6-4A01-B95E-12DBD88005D1}"/>
            </c:ext>
          </c:extLst>
        </c:ser>
        <c:dLbls/>
        <c:gapWidth val="219"/>
        <c:overlap val="-27"/>
        <c:axId val="169870464"/>
        <c:axId val="169872000"/>
      </c:barChart>
      <c:catAx>
        <c:axId val="1698704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872000"/>
        <c:crosses val="autoZero"/>
        <c:auto val="1"/>
        <c:lblAlgn val="ctr"/>
        <c:lblOffset val="100"/>
      </c:catAx>
      <c:valAx>
        <c:axId val="1698720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87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err="1" smtClean="0"/>
              <a:t>Бастауыш</a:t>
            </a:r>
            <a:r>
              <a:rPr lang="ru-RU" dirty="0" smtClean="0"/>
              <a:t> </a:t>
            </a:r>
            <a:r>
              <a:rPr lang="ru-RU" dirty="0" err="1" smtClean="0"/>
              <a:t>сынып</a:t>
            </a:r>
            <a:endParaRPr lang="ru-RU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1-тоқсан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2 «А»</c:v>
                </c:pt>
                <c:pt idx="1">
                  <c:v>2 «Ә»</c:v>
                </c:pt>
                <c:pt idx="2">
                  <c:v>2 «Б»</c:v>
                </c:pt>
                <c:pt idx="3">
                  <c:v>2 «В»</c:v>
                </c:pt>
                <c:pt idx="4">
                  <c:v>3 «А»</c:v>
                </c:pt>
                <c:pt idx="5">
                  <c:v>3 «Ә»</c:v>
                </c:pt>
                <c:pt idx="6">
                  <c:v>3 «Б»</c:v>
                </c:pt>
                <c:pt idx="7">
                  <c:v>3 «В»</c:v>
                </c:pt>
                <c:pt idx="8">
                  <c:v>4 «А»</c:v>
                </c:pt>
                <c:pt idx="9">
                  <c:v>4 «Ә»</c:v>
                </c:pt>
                <c:pt idx="10">
                  <c:v>4 «Б»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0.5</c:v>
                </c:pt>
                <c:pt idx="1">
                  <c:v>0.5</c:v>
                </c:pt>
                <c:pt idx="2">
                  <c:v>0.52</c:v>
                </c:pt>
                <c:pt idx="3">
                  <c:v>0.46</c:v>
                </c:pt>
                <c:pt idx="4">
                  <c:v>0.64000000000000012</c:v>
                </c:pt>
                <c:pt idx="5">
                  <c:v>0.56999999999999995</c:v>
                </c:pt>
                <c:pt idx="6">
                  <c:v>0.52</c:v>
                </c:pt>
                <c:pt idx="7">
                  <c:v>0.52</c:v>
                </c:pt>
                <c:pt idx="8">
                  <c:v>0.62000000000000011</c:v>
                </c:pt>
                <c:pt idx="9">
                  <c:v>0.5</c:v>
                </c:pt>
                <c:pt idx="10">
                  <c:v>0.44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30-47D1-8208-1903B2DFF46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2-тоқсан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2 «А»</c:v>
                </c:pt>
                <c:pt idx="1">
                  <c:v>2 «Ә»</c:v>
                </c:pt>
                <c:pt idx="2">
                  <c:v>2 «Б»</c:v>
                </c:pt>
                <c:pt idx="3">
                  <c:v>2 «В»</c:v>
                </c:pt>
                <c:pt idx="4">
                  <c:v>3 «А»</c:v>
                </c:pt>
                <c:pt idx="5">
                  <c:v>3 «Ә»</c:v>
                </c:pt>
                <c:pt idx="6">
                  <c:v>3 «Б»</c:v>
                </c:pt>
                <c:pt idx="7">
                  <c:v>3 «В»</c:v>
                </c:pt>
                <c:pt idx="8">
                  <c:v>4 «А»</c:v>
                </c:pt>
                <c:pt idx="9">
                  <c:v>4 «Ә»</c:v>
                </c:pt>
                <c:pt idx="10">
                  <c:v>4 «Б»</c:v>
                </c:pt>
              </c:strCache>
            </c:strRef>
          </c:cat>
          <c:val>
            <c:numRef>
              <c:f>Лист1!$C$2:$C$12</c:f>
              <c:numCache>
                <c:formatCode>0%</c:formatCode>
                <c:ptCount val="11"/>
                <c:pt idx="0">
                  <c:v>0.58000000000000007</c:v>
                </c:pt>
                <c:pt idx="1">
                  <c:v>0.54</c:v>
                </c:pt>
                <c:pt idx="2">
                  <c:v>0.52</c:v>
                </c:pt>
                <c:pt idx="3">
                  <c:v>0.5</c:v>
                </c:pt>
                <c:pt idx="4">
                  <c:v>0.6100000000000001</c:v>
                </c:pt>
                <c:pt idx="5">
                  <c:v>0.56999999999999995</c:v>
                </c:pt>
                <c:pt idx="6">
                  <c:v>0.52</c:v>
                </c:pt>
                <c:pt idx="7">
                  <c:v>0.54</c:v>
                </c:pt>
                <c:pt idx="8">
                  <c:v>0.62000000000000011</c:v>
                </c:pt>
                <c:pt idx="9">
                  <c:v>0.5</c:v>
                </c:pt>
                <c:pt idx="10">
                  <c:v>0.48000000000000004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30-47D1-8208-1903B2DFF469}"/>
            </c:ext>
          </c:extLst>
        </c:ser>
        <c:dLbls/>
        <c:gapWidth val="219"/>
        <c:overlap val="-27"/>
        <c:axId val="170125184"/>
        <c:axId val="170126720"/>
      </c:barChart>
      <c:catAx>
        <c:axId val="1701251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126720"/>
        <c:crosses val="autoZero"/>
        <c:auto val="1"/>
        <c:lblAlgn val="ctr"/>
        <c:lblOffset val="100"/>
      </c:catAx>
      <c:valAx>
        <c:axId val="1701267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12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Орта </a:t>
            </a:r>
            <a:r>
              <a:rPr lang="ru-RU" dirty="0" err="1" smtClean="0"/>
              <a:t>буын</a:t>
            </a:r>
            <a:r>
              <a:rPr lang="ru-RU" dirty="0" smtClean="0"/>
              <a:t> </a:t>
            </a:r>
            <a:r>
              <a:rPr lang="ru-RU" dirty="0" err="1" smtClean="0"/>
              <a:t>сыныптар</a:t>
            </a:r>
            <a:endParaRPr lang="ru-RU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1-тоқсан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5 «А»</c:v>
                </c:pt>
                <c:pt idx="1">
                  <c:v>5 «Ә»</c:v>
                </c:pt>
                <c:pt idx="2">
                  <c:v>5 «Б»</c:v>
                </c:pt>
                <c:pt idx="3">
                  <c:v>6 «А»</c:v>
                </c:pt>
                <c:pt idx="4">
                  <c:v>6 «Ә»</c:v>
                </c:pt>
                <c:pt idx="5">
                  <c:v>6 «Б»</c:v>
                </c:pt>
                <c:pt idx="6">
                  <c:v>6 «В»</c:v>
                </c:pt>
                <c:pt idx="7">
                  <c:v>7 «А»</c:v>
                </c:pt>
                <c:pt idx="8">
                  <c:v>7 «Ә»</c:v>
                </c:pt>
                <c:pt idx="9">
                  <c:v>7 «Б»</c:v>
                </c:pt>
                <c:pt idx="10">
                  <c:v>7 «В» 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0.45</c:v>
                </c:pt>
                <c:pt idx="1">
                  <c:v>0.45</c:v>
                </c:pt>
                <c:pt idx="2">
                  <c:v>0.43000000000000005</c:v>
                </c:pt>
                <c:pt idx="3">
                  <c:v>0.55000000000000004</c:v>
                </c:pt>
                <c:pt idx="4">
                  <c:v>0.5</c:v>
                </c:pt>
                <c:pt idx="5">
                  <c:v>0.48000000000000004</c:v>
                </c:pt>
                <c:pt idx="6">
                  <c:v>0.48000000000000004</c:v>
                </c:pt>
                <c:pt idx="7">
                  <c:v>0.35000000000000003</c:v>
                </c:pt>
                <c:pt idx="8">
                  <c:v>0.46</c:v>
                </c:pt>
                <c:pt idx="9">
                  <c:v>0.54</c:v>
                </c:pt>
                <c:pt idx="1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D3-4A1C-965A-BBCB27AC7DC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2-тоқсан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5 «А»</c:v>
                </c:pt>
                <c:pt idx="1">
                  <c:v>5 «Ә»</c:v>
                </c:pt>
                <c:pt idx="2">
                  <c:v>5 «Б»</c:v>
                </c:pt>
                <c:pt idx="3">
                  <c:v>6 «А»</c:v>
                </c:pt>
                <c:pt idx="4">
                  <c:v>6 «Ә»</c:v>
                </c:pt>
                <c:pt idx="5">
                  <c:v>6 «Б»</c:v>
                </c:pt>
                <c:pt idx="6">
                  <c:v>6 «В»</c:v>
                </c:pt>
                <c:pt idx="7">
                  <c:v>7 «А»</c:v>
                </c:pt>
                <c:pt idx="8">
                  <c:v>7 «Ә»</c:v>
                </c:pt>
                <c:pt idx="9">
                  <c:v>7 «Б»</c:v>
                </c:pt>
                <c:pt idx="10">
                  <c:v>7 «В» </c:v>
                </c:pt>
              </c:strCache>
            </c:strRef>
          </c:cat>
          <c:val>
            <c:numRef>
              <c:f>Лист1!$C$2:$C$12</c:f>
              <c:numCache>
                <c:formatCode>0%</c:formatCode>
                <c:ptCount val="11"/>
                <c:pt idx="0">
                  <c:v>0.45</c:v>
                </c:pt>
                <c:pt idx="1">
                  <c:v>0.45</c:v>
                </c:pt>
                <c:pt idx="2">
                  <c:v>0.48000000000000004</c:v>
                </c:pt>
                <c:pt idx="3">
                  <c:v>0.55000000000000004</c:v>
                </c:pt>
                <c:pt idx="4">
                  <c:v>0.5</c:v>
                </c:pt>
                <c:pt idx="5">
                  <c:v>0.46</c:v>
                </c:pt>
                <c:pt idx="6">
                  <c:v>0.5</c:v>
                </c:pt>
                <c:pt idx="7">
                  <c:v>0.35000000000000003</c:v>
                </c:pt>
                <c:pt idx="8">
                  <c:v>0.46</c:v>
                </c:pt>
                <c:pt idx="9">
                  <c:v>0.56000000000000005</c:v>
                </c:pt>
                <c:pt idx="10">
                  <c:v>0.54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6D3-4A1C-965A-BBCB27AC7DC0}"/>
            </c:ext>
          </c:extLst>
        </c:ser>
        <c:dLbls/>
        <c:gapWidth val="219"/>
        <c:overlap val="-27"/>
        <c:axId val="170168704"/>
        <c:axId val="124410496"/>
      </c:barChart>
      <c:catAx>
        <c:axId val="1701687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410496"/>
        <c:crosses val="autoZero"/>
        <c:auto val="1"/>
        <c:lblAlgn val="ctr"/>
        <c:lblOffset val="100"/>
      </c:catAx>
      <c:valAx>
        <c:axId val="12441049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16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err="1" smtClean="0"/>
              <a:t>Жоғары</a:t>
            </a:r>
            <a:r>
              <a:rPr lang="ru-RU" dirty="0" smtClean="0"/>
              <a:t> </a:t>
            </a:r>
            <a:r>
              <a:rPr lang="ru-RU" dirty="0" err="1" smtClean="0"/>
              <a:t>сыныптар</a:t>
            </a:r>
            <a:endParaRPr lang="ru-RU" dirty="0"/>
          </a:p>
        </c:rich>
      </c:tx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1-тоқсан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8 «А»</c:v>
                </c:pt>
                <c:pt idx="1">
                  <c:v>8 «Ә»</c:v>
                </c:pt>
                <c:pt idx="2">
                  <c:v>8 «Б»</c:v>
                </c:pt>
                <c:pt idx="3">
                  <c:v>9 «А»</c:v>
                </c:pt>
                <c:pt idx="4">
                  <c:v>9 «Ә»</c:v>
                </c:pt>
                <c:pt idx="5">
                  <c:v>9 «Б»</c:v>
                </c:pt>
                <c:pt idx="6">
                  <c:v>10 «А»</c:v>
                </c:pt>
                <c:pt idx="7">
                  <c:v>10 «Ә»</c:v>
                </c:pt>
                <c:pt idx="8">
                  <c:v>11 «А»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0.44</c:v>
                </c:pt>
                <c:pt idx="1">
                  <c:v>0.4</c:v>
                </c:pt>
                <c:pt idx="2">
                  <c:v>0.46</c:v>
                </c:pt>
                <c:pt idx="3">
                  <c:v>0.52</c:v>
                </c:pt>
                <c:pt idx="4">
                  <c:v>0.5</c:v>
                </c:pt>
                <c:pt idx="5">
                  <c:v>0.48000000000000004</c:v>
                </c:pt>
                <c:pt idx="6">
                  <c:v>0.39000000000000007</c:v>
                </c:pt>
                <c:pt idx="7">
                  <c:v>0.5</c:v>
                </c:pt>
                <c:pt idx="8">
                  <c:v>0.46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9F-4613-B1E0-11C2E476C0D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2-тоқсан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8 «А»</c:v>
                </c:pt>
                <c:pt idx="1">
                  <c:v>8 «Ә»</c:v>
                </c:pt>
                <c:pt idx="2">
                  <c:v>8 «Б»</c:v>
                </c:pt>
                <c:pt idx="3">
                  <c:v>9 «А»</c:v>
                </c:pt>
                <c:pt idx="4">
                  <c:v>9 «Ә»</c:v>
                </c:pt>
                <c:pt idx="5">
                  <c:v>9 «Б»</c:v>
                </c:pt>
                <c:pt idx="6">
                  <c:v>10 «А»</c:v>
                </c:pt>
                <c:pt idx="7">
                  <c:v>10 «Ә»</c:v>
                </c:pt>
                <c:pt idx="8">
                  <c:v>11 «А»</c:v>
                </c:pt>
              </c:strCache>
            </c:strRef>
          </c:cat>
          <c:val>
            <c:numRef>
              <c:f>Лист1!$C$2:$C$10</c:f>
              <c:numCache>
                <c:formatCode>0%</c:formatCode>
                <c:ptCount val="9"/>
                <c:pt idx="0">
                  <c:v>0.44</c:v>
                </c:pt>
                <c:pt idx="1">
                  <c:v>0.41000000000000003</c:v>
                </c:pt>
                <c:pt idx="2">
                  <c:v>0.5</c:v>
                </c:pt>
                <c:pt idx="3">
                  <c:v>0.54</c:v>
                </c:pt>
                <c:pt idx="4">
                  <c:v>0.45</c:v>
                </c:pt>
                <c:pt idx="5">
                  <c:v>0.52</c:v>
                </c:pt>
                <c:pt idx="6">
                  <c:v>0.44</c:v>
                </c:pt>
                <c:pt idx="7">
                  <c:v>0.5</c:v>
                </c:pt>
                <c:pt idx="8">
                  <c:v>0.46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C9F-4613-B1E0-11C2E476C0D5}"/>
            </c:ext>
          </c:extLst>
        </c:ser>
        <c:dLbls/>
        <c:gapWidth val="219"/>
        <c:overlap val="-27"/>
        <c:axId val="175023616"/>
        <c:axId val="175025152"/>
      </c:barChart>
      <c:catAx>
        <c:axId val="1750236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025152"/>
        <c:crosses val="autoZero"/>
        <c:auto val="1"/>
        <c:lblAlgn val="ctr"/>
        <c:lblOffset val="100"/>
      </c:catAx>
      <c:valAx>
        <c:axId val="1750251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02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 оқу жылы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2-4 сыныптар</c:v>
                </c:pt>
                <c:pt idx="1">
                  <c:v>5-7 сыныптар</c:v>
                </c:pt>
                <c:pt idx="2">
                  <c:v>8-11 сыныптар</c:v>
                </c:pt>
                <c:pt idx="3">
                  <c:v>жалпы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0.51</c:v>
                </c:pt>
                <c:pt idx="1">
                  <c:v>0.46</c:v>
                </c:pt>
                <c:pt idx="2">
                  <c:v>0.48000000000000004</c:v>
                </c:pt>
                <c:pt idx="3">
                  <c:v>0.48000000000000004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BE-4CED-A6D9-A7EAF36B75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1-тоқсан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2-4 сыныптар</c:v>
                </c:pt>
                <c:pt idx="1">
                  <c:v>5-7 сыныптар</c:v>
                </c:pt>
                <c:pt idx="2">
                  <c:v>8-11 сыныптар</c:v>
                </c:pt>
                <c:pt idx="3">
                  <c:v>жалпы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0.52</c:v>
                </c:pt>
                <c:pt idx="1">
                  <c:v>0.46</c:v>
                </c:pt>
                <c:pt idx="2">
                  <c:v>0.46</c:v>
                </c:pt>
                <c:pt idx="3">
                  <c:v>0.49000000000000005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BE-4CED-A6D9-A7EAF36B750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2-тоқсан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2-4 сыныптар</c:v>
                </c:pt>
                <c:pt idx="1">
                  <c:v>5-7 сыныптар</c:v>
                </c:pt>
                <c:pt idx="2">
                  <c:v>8-11 сыныптар</c:v>
                </c:pt>
                <c:pt idx="3">
                  <c:v>жалпы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0.54</c:v>
                </c:pt>
                <c:pt idx="1">
                  <c:v>0.48000000000000004</c:v>
                </c:pt>
                <c:pt idx="2">
                  <c:v>0.47000000000000003</c:v>
                </c:pt>
                <c:pt idx="3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BE-4CED-A6D9-A7EAF36B750F}"/>
            </c:ext>
          </c:extLst>
        </c:ser>
        <c:dLbls/>
        <c:gapWidth val="219"/>
        <c:overlap val="-27"/>
        <c:axId val="176300800"/>
        <c:axId val="176302336"/>
      </c:barChart>
      <c:catAx>
        <c:axId val="1763008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302336"/>
        <c:crosses val="autoZero"/>
        <c:auto val="1"/>
        <c:lblAlgn val="ctr"/>
        <c:lblOffset val="100"/>
      </c:catAx>
      <c:valAx>
        <c:axId val="1763023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30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947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559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5858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1149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95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7293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526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801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547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3026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72748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794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93611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1416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8031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1296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3C7D-915D-47C2-AF07-7012A10D38EF}" type="datetimeFigureOut">
              <a:rPr lang="ru-RU" smtClean="0"/>
              <a:pPr/>
              <a:t>16.01.2025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8564421-808D-4B08-A178-0359D40C90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018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7031" y="1027545"/>
            <a:ext cx="9722860" cy="2262781"/>
          </a:xfrm>
        </p:spPr>
        <p:txBody>
          <a:bodyPr/>
          <a:lstStyle/>
          <a:p>
            <a:pPr algn="ctr"/>
            <a:r>
              <a:rPr lang="kk-KZ" dirty="0" smtClean="0"/>
              <a:t>«№27 жалпы білім беретін мектебі»КММ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18158" y="3789088"/>
            <a:ext cx="8915399" cy="1126283"/>
          </a:xfrm>
        </p:spPr>
        <p:txBody>
          <a:bodyPr>
            <a:normAutofit/>
          </a:bodyPr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«Мақсатты мектеп» жобасы аясында </a:t>
            </a:r>
          </a:p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2024-2025 оқу жылының І жартыжылдық талдауы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392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910" y="292102"/>
            <a:ext cx="10908143" cy="484254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«Мақсатты мектеп» жобасындағы педагогтердің </a:t>
            </a:r>
            <a:r>
              <a:rPr lang="kk-KZ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 және сапалық құрамы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51740094"/>
              </p:ext>
            </p:extLst>
          </p:nvPr>
        </p:nvGraphicFramePr>
        <p:xfrm>
          <a:off x="646542" y="1100745"/>
          <a:ext cx="11000513" cy="1375948"/>
        </p:xfrm>
        <a:graphic>
          <a:graphicData uri="http://schemas.openxmlformats.org/drawingml/2006/table">
            <a:tbl>
              <a:tblPr firstRow="1" firstCol="1" bandRow="1"/>
              <a:tblGrid>
                <a:gridCol w="1224899">
                  <a:extLst>
                    <a:ext uri="{9D8B030D-6E8A-4147-A177-3AD203B41FA5}">
                      <a16:colId xmlns:a16="http://schemas.microsoft.com/office/drawing/2014/main" xmlns="" val="502179372"/>
                    </a:ext>
                  </a:extLst>
                </a:gridCol>
                <a:gridCol w="748495">
                  <a:extLst>
                    <a:ext uri="{9D8B030D-6E8A-4147-A177-3AD203B41FA5}">
                      <a16:colId xmlns:a16="http://schemas.microsoft.com/office/drawing/2014/main" xmlns="" val="2548449841"/>
                    </a:ext>
                  </a:extLst>
                </a:gridCol>
                <a:gridCol w="1079521">
                  <a:extLst>
                    <a:ext uri="{9D8B030D-6E8A-4147-A177-3AD203B41FA5}">
                      <a16:colId xmlns:a16="http://schemas.microsoft.com/office/drawing/2014/main" xmlns="" val="3866009334"/>
                    </a:ext>
                  </a:extLst>
                </a:gridCol>
                <a:gridCol w="1203288">
                  <a:extLst>
                    <a:ext uri="{9D8B030D-6E8A-4147-A177-3AD203B41FA5}">
                      <a16:colId xmlns:a16="http://schemas.microsoft.com/office/drawing/2014/main" xmlns="" val="2318136096"/>
                    </a:ext>
                  </a:extLst>
                </a:gridCol>
                <a:gridCol w="746530">
                  <a:extLst>
                    <a:ext uri="{9D8B030D-6E8A-4147-A177-3AD203B41FA5}">
                      <a16:colId xmlns:a16="http://schemas.microsoft.com/office/drawing/2014/main" xmlns="" val="957536416"/>
                    </a:ext>
                  </a:extLst>
                </a:gridCol>
                <a:gridCol w="669913">
                  <a:extLst>
                    <a:ext uri="{9D8B030D-6E8A-4147-A177-3AD203B41FA5}">
                      <a16:colId xmlns:a16="http://schemas.microsoft.com/office/drawing/2014/main" xmlns="" val="2570018023"/>
                    </a:ext>
                  </a:extLst>
                </a:gridCol>
                <a:gridCol w="959683">
                  <a:extLst>
                    <a:ext uri="{9D8B030D-6E8A-4147-A177-3AD203B41FA5}">
                      <a16:colId xmlns:a16="http://schemas.microsoft.com/office/drawing/2014/main" xmlns="" val="2028065494"/>
                    </a:ext>
                  </a:extLst>
                </a:gridCol>
                <a:gridCol w="879138">
                  <a:extLst>
                    <a:ext uri="{9D8B030D-6E8A-4147-A177-3AD203B41FA5}">
                      <a16:colId xmlns:a16="http://schemas.microsoft.com/office/drawing/2014/main" xmlns="" val="2704317654"/>
                    </a:ext>
                  </a:extLst>
                </a:gridCol>
                <a:gridCol w="954773">
                  <a:extLst>
                    <a:ext uri="{9D8B030D-6E8A-4147-A177-3AD203B41FA5}">
                      <a16:colId xmlns:a16="http://schemas.microsoft.com/office/drawing/2014/main" xmlns="" val="4244506772"/>
                    </a:ext>
                  </a:extLst>
                </a:gridCol>
                <a:gridCol w="614905">
                  <a:extLst>
                    <a:ext uri="{9D8B030D-6E8A-4147-A177-3AD203B41FA5}">
                      <a16:colId xmlns:a16="http://schemas.microsoft.com/office/drawing/2014/main" xmlns="" val="566719910"/>
                    </a:ext>
                  </a:extLst>
                </a:gridCol>
                <a:gridCol w="637497">
                  <a:extLst>
                    <a:ext uri="{9D8B030D-6E8A-4147-A177-3AD203B41FA5}">
                      <a16:colId xmlns:a16="http://schemas.microsoft.com/office/drawing/2014/main" xmlns="" val="1958269137"/>
                    </a:ext>
                  </a:extLst>
                </a:gridCol>
                <a:gridCol w="624728">
                  <a:extLst>
                    <a:ext uri="{9D8B030D-6E8A-4147-A177-3AD203B41FA5}">
                      <a16:colId xmlns:a16="http://schemas.microsoft.com/office/drawing/2014/main" xmlns="" val="1471168625"/>
                    </a:ext>
                  </a:extLst>
                </a:gridCol>
                <a:gridCol w="657143">
                  <a:extLst>
                    <a:ext uri="{9D8B030D-6E8A-4147-A177-3AD203B41FA5}">
                      <a16:colId xmlns:a16="http://schemas.microsoft.com/office/drawing/2014/main" xmlns="" val="459294630"/>
                    </a:ext>
                  </a:extLst>
                </a:gridCol>
              </a:tblGrid>
              <a:tr h="910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Мектеп атауы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Жалпы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Ағылш тілі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Орыс тілі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Қазақ тілі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тарих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Бастауыш сынып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33423525"/>
                  </a:ext>
                </a:extLst>
              </a:tr>
              <a:tr h="394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№27 ЖББМ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4630704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1131124"/>
              </p:ext>
            </p:extLst>
          </p:nvPr>
        </p:nvGraphicFramePr>
        <p:xfrm>
          <a:off x="646542" y="2740748"/>
          <a:ext cx="11000512" cy="1254113"/>
        </p:xfrm>
        <a:graphic>
          <a:graphicData uri="http://schemas.openxmlformats.org/drawingml/2006/table">
            <a:tbl>
              <a:tblPr firstRow="1" firstCol="1" bandRow="1"/>
              <a:tblGrid>
                <a:gridCol w="2290808">
                  <a:extLst>
                    <a:ext uri="{9D8B030D-6E8A-4147-A177-3AD203B41FA5}">
                      <a16:colId xmlns:a16="http://schemas.microsoft.com/office/drawing/2014/main" xmlns="" val="3106017387"/>
                    </a:ext>
                  </a:extLst>
                </a:gridCol>
                <a:gridCol w="1042101">
                  <a:extLst>
                    <a:ext uri="{9D8B030D-6E8A-4147-A177-3AD203B41FA5}">
                      <a16:colId xmlns:a16="http://schemas.microsoft.com/office/drawing/2014/main" xmlns="" val="2851068651"/>
                    </a:ext>
                  </a:extLst>
                </a:gridCol>
                <a:gridCol w="1295067">
                  <a:extLst>
                    <a:ext uri="{9D8B030D-6E8A-4147-A177-3AD203B41FA5}">
                      <a16:colId xmlns:a16="http://schemas.microsoft.com/office/drawing/2014/main" xmlns="" val="2669256014"/>
                    </a:ext>
                  </a:extLst>
                </a:gridCol>
                <a:gridCol w="1234597">
                  <a:extLst>
                    <a:ext uri="{9D8B030D-6E8A-4147-A177-3AD203B41FA5}">
                      <a16:colId xmlns:a16="http://schemas.microsoft.com/office/drawing/2014/main" xmlns="" val="3966767774"/>
                    </a:ext>
                  </a:extLst>
                </a:gridCol>
                <a:gridCol w="1363600">
                  <a:extLst>
                    <a:ext uri="{9D8B030D-6E8A-4147-A177-3AD203B41FA5}">
                      <a16:colId xmlns:a16="http://schemas.microsoft.com/office/drawing/2014/main" xmlns="" val="3546992224"/>
                    </a:ext>
                  </a:extLst>
                </a:gridCol>
                <a:gridCol w="1049155">
                  <a:extLst>
                    <a:ext uri="{9D8B030D-6E8A-4147-A177-3AD203B41FA5}">
                      <a16:colId xmlns:a16="http://schemas.microsoft.com/office/drawing/2014/main" xmlns="" val="3584632627"/>
                    </a:ext>
                  </a:extLst>
                </a:gridCol>
                <a:gridCol w="2725184">
                  <a:extLst>
                    <a:ext uri="{9D8B030D-6E8A-4147-A177-3AD203B41FA5}">
                      <a16:colId xmlns:a16="http://schemas.microsoft.com/office/drawing/2014/main" xmlns="" val="438149052"/>
                    </a:ext>
                  </a:extLst>
                </a:gridCol>
              </a:tblGrid>
              <a:tr h="836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Мектеп атауы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Жалпы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Педагог-зерттеуші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Педагог-сарапшы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Педагог-модератор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Сапалық үлесі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6243792"/>
                  </a:ext>
                </a:extLst>
              </a:tr>
              <a:tr h="418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№27 ЖББМ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63,8%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814473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68582" y="4258916"/>
            <a:ext cx="9882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Мақсатты</a:t>
            </a:r>
            <a:r>
              <a:rPr lang="ru-RU" dirty="0"/>
              <a:t> </a:t>
            </a:r>
            <a:r>
              <a:rPr lang="ru-RU" dirty="0" err="1"/>
              <a:t>мектеп</a:t>
            </a:r>
            <a:r>
              <a:rPr lang="ru-RU" dirty="0"/>
              <a:t> </a:t>
            </a:r>
            <a:r>
              <a:rPr lang="ru-RU" dirty="0" err="1"/>
              <a:t>педагогтеріне</a:t>
            </a:r>
            <a:r>
              <a:rPr lang="ru-RU" dirty="0"/>
              <a:t> «</a:t>
            </a:r>
            <a:r>
              <a:rPr lang="ru-RU" dirty="0" err="1"/>
              <a:t>Өрлеу</a:t>
            </a:r>
            <a:r>
              <a:rPr lang="ru-RU" dirty="0"/>
              <a:t>» БАҰО» АҚ </a:t>
            </a:r>
            <a:r>
              <a:rPr lang="ru-RU" dirty="0" err="1"/>
              <a:t>базалық</a:t>
            </a:r>
            <a:r>
              <a:rPr lang="ru-RU" dirty="0"/>
              <a:t> </a:t>
            </a:r>
            <a:r>
              <a:rPr lang="ru-RU" dirty="0" err="1"/>
              <a:t>курсының</a:t>
            </a:r>
            <a:r>
              <a:rPr lang="ru-RU" dirty="0"/>
              <a:t> </a:t>
            </a:r>
            <a:r>
              <a:rPr lang="ru-RU" dirty="0" err="1"/>
              <a:t>қорытынды</a:t>
            </a:r>
            <a:r>
              <a:rPr lang="ru-RU" dirty="0"/>
              <a:t> </a:t>
            </a:r>
            <a:r>
              <a:rPr lang="ru-RU" dirty="0" err="1"/>
              <a:t>бағалау</a:t>
            </a:r>
            <a:r>
              <a:rPr lang="ru-RU" dirty="0"/>
              <a:t> тест</a:t>
            </a:r>
          </a:p>
        </p:txBody>
      </p:sp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32370036"/>
              </p:ext>
            </p:extLst>
          </p:nvPr>
        </p:nvGraphicFramePr>
        <p:xfrm>
          <a:off x="738910" y="5039416"/>
          <a:ext cx="10908143" cy="954983"/>
        </p:xfrm>
        <a:graphic>
          <a:graphicData uri="http://schemas.openxmlformats.org/drawingml/2006/table">
            <a:tbl>
              <a:tblPr firstRow="1" firstCol="1" bandRow="1"/>
              <a:tblGrid>
                <a:gridCol w="1274380">
                  <a:extLst>
                    <a:ext uri="{9D8B030D-6E8A-4147-A177-3AD203B41FA5}">
                      <a16:colId xmlns:a16="http://schemas.microsoft.com/office/drawing/2014/main" xmlns="" val="1000645863"/>
                    </a:ext>
                  </a:extLst>
                </a:gridCol>
                <a:gridCol w="1032762">
                  <a:extLst>
                    <a:ext uri="{9D8B030D-6E8A-4147-A177-3AD203B41FA5}">
                      <a16:colId xmlns:a16="http://schemas.microsoft.com/office/drawing/2014/main" xmlns="" val="2453642938"/>
                    </a:ext>
                  </a:extLst>
                </a:gridCol>
                <a:gridCol w="1209165">
                  <a:extLst>
                    <a:ext uri="{9D8B030D-6E8A-4147-A177-3AD203B41FA5}">
                      <a16:colId xmlns:a16="http://schemas.microsoft.com/office/drawing/2014/main" xmlns="" val="852183780"/>
                    </a:ext>
                  </a:extLst>
                </a:gridCol>
                <a:gridCol w="1004966">
                  <a:extLst>
                    <a:ext uri="{9D8B030D-6E8A-4147-A177-3AD203B41FA5}">
                      <a16:colId xmlns:a16="http://schemas.microsoft.com/office/drawing/2014/main" xmlns="" val="2693695148"/>
                    </a:ext>
                  </a:extLst>
                </a:gridCol>
                <a:gridCol w="1321421">
                  <a:extLst>
                    <a:ext uri="{9D8B030D-6E8A-4147-A177-3AD203B41FA5}">
                      <a16:colId xmlns:a16="http://schemas.microsoft.com/office/drawing/2014/main" xmlns="" val="320062559"/>
                    </a:ext>
                  </a:extLst>
                </a:gridCol>
                <a:gridCol w="1095838">
                  <a:extLst>
                    <a:ext uri="{9D8B030D-6E8A-4147-A177-3AD203B41FA5}">
                      <a16:colId xmlns:a16="http://schemas.microsoft.com/office/drawing/2014/main" xmlns="" val="263668634"/>
                    </a:ext>
                  </a:extLst>
                </a:gridCol>
                <a:gridCol w="1718062">
                  <a:extLst>
                    <a:ext uri="{9D8B030D-6E8A-4147-A177-3AD203B41FA5}">
                      <a16:colId xmlns:a16="http://schemas.microsoft.com/office/drawing/2014/main" xmlns="" val="556688842"/>
                    </a:ext>
                  </a:extLst>
                </a:gridCol>
                <a:gridCol w="916228">
                  <a:extLst>
                    <a:ext uri="{9D8B030D-6E8A-4147-A177-3AD203B41FA5}">
                      <a16:colId xmlns:a16="http://schemas.microsoft.com/office/drawing/2014/main" xmlns="" val="4187684939"/>
                    </a:ext>
                  </a:extLst>
                </a:gridCol>
                <a:gridCol w="1335321">
                  <a:extLst>
                    <a:ext uri="{9D8B030D-6E8A-4147-A177-3AD203B41FA5}">
                      <a16:colId xmlns:a16="http://schemas.microsoft.com/office/drawing/2014/main" xmlns="" val="1239415414"/>
                    </a:ext>
                  </a:extLst>
                </a:gridCol>
              </a:tblGrid>
              <a:tr h="58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Мектеп атауы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Жалпы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Қоры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тынды тест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Қатыспа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ғаны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Зейнет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кер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Денсаулы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ғына б/ты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Бала күтімі демалысқа кеткен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Тесттен өткені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Тесттен өтпегені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85101971"/>
                  </a:ext>
                </a:extLst>
              </a:tr>
              <a:tr h="3683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№27 ЖББМ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11475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6554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148" y="427837"/>
            <a:ext cx="8911687" cy="615872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Әдістемелік жұмыстар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120" y="1487054"/>
            <a:ext cx="9990715" cy="4812146"/>
          </a:xfrm>
        </p:spPr>
        <p:txBody>
          <a:bodyPr>
            <a:normAutofit fontScale="92500" lnSpcReduction="20000"/>
          </a:bodyPr>
          <a:lstStyle/>
          <a:p>
            <a:r>
              <a:rPr lang="kk-KZ" dirty="0"/>
              <a:t>- «Мектептегі білім сапасын басқару: стратегиядан практикаға» тақырыбында облыстық семинарға </a:t>
            </a:r>
            <a:r>
              <a:rPr lang="kk-KZ" dirty="0" smtClean="0"/>
              <a:t>қатысты.</a:t>
            </a:r>
          </a:p>
          <a:p>
            <a:r>
              <a:rPr lang="ru-RU" dirty="0"/>
              <a:t>«</a:t>
            </a:r>
            <a:r>
              <a:rPr lang="ru-RU" dirty="0" err="1"/>
              <a:t>Оқу</a:t>
            </a:r>
            <a:r>
              <a:rPr lang="ru-RU" dirty="0"/>
              <a:t> мен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ортасында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жоспарлау</a:t>
            </a:r>
            <a:r>
              <a:rPr lang="ru-RU" dirty="0"/>
              <a:t>: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бірлескен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» </a:t>
            </a:r>
            <a:r>
              <a:rPr lang="ru-RU" dirty="0" err="1"/>
              <a:t>облыстық</a:t>
            </a:r>
            <a:r>
              <a:rPr lang="ru-RU" dirty="0"/>
              <a:t> </a:t>
            </a:r>
            <a:r>
              <a:rPr lang="ru-RU" dirty="0" err="1"/>
              <a:t>күзгі</a:t>
            </a:r>
            <a:r>
              <a:rPr lang="ru-RU" dirty="0"/>
              <a:t> </a:t>
            </a:r>
            <a:r>
              <a:rPr lang="ru-RU" dirty="0" err="1"/>
              <a:t>сессияға</a:t>
            </a:r>
            <a:r>
              <a:rPr lang="ru-RU" dirty="0"/>
              <a:t> </a:t>
            </a:r>
            <a:r>
              <a:rPr lang="ru-RU" dirty="0" err="1"/>
              <a:t>мақсатты</a:t>
            </a:r>
            <a:r>
              <a:rPr lang="ru-RU" dirty="0"/>
              <a:t> </a:t>
            </a:r>
            <a:r>
              <a:rPr lang="ru-RU" dirty="0" err="1"/>
              <a:t>мектептің</a:t>
            </a:r>
            <a:r>
              <a:rPr lang="ru-RU" dirty="0"/>
              <a:t> </a:t>
            </a:r>
            <a:r>
              <a:rPr lang="ru-RU" dirty="0" err="1"/>
              <a:t>жаратылыстану-математикалық</a:t>
            </a:r>
            <a:r>
              <a:rPr lang="ru-RU" dirty="0"/>
              <a:t> </a:t>
            </a:r>
            <a:r>
              <a:rPr lang="ru-RU" dirty="0" err="1"/>
              <a:t>бағытының</a:t>
            </a:r>
            <a:r>
              <a:rPr lang="ru-RU" dirty="0"/>
              <a:t> </a:t>
            </a:r>
            <a:r>
              <a:rPr lang="ru-RU" dirty="0" err="1"/>
              <a:t>пән</a:t>
            </a:r>
            <a:r>
              <a:rPr lang="ru-RU" dirty="0"/>
              <a:t> </a:t>
            </a:r>
            <a:r>
              <a:rPr lang="ru-RU" dirty="0" err="1"/>
              <a:t>мұғалімдері</a:t>
            </a:r>
            <a:r>
              <a:rPr lang="ru-RU" dirty="0"/>
              <a:t> </a:t>
            </a:r>
            <a:r>
              <a:rPr lang="ru-RU" dirty="0" err="1" smtClean="0"/>
              <a:t>қатысты</a:t>
            </a:r>
            <a:r>
              <a:rPr lang="ru-RU" dirty="0" smtClean="0"/>
              <a:t>.</a:t>
            </a:r>
          </a:p>
          <a:p>
            <a:r>
              <a:rPr lang="ru-RU" dirty="0" err="1"/>
              <a:t>Қазан</a:t>
            </a:r>
            <a:r>
              <a:rPr lang="ru-RU" dirty="0"/>
              <a:t> </a:t>
            </a:r>
            <a:r>
              <a:rPr lang="ru-RU" dirty="0" err="1"/>
              <a:t>айында</a:t>
            </a:r>
            <a:r>
              <a:rPr lang="ru-RU" dirty="0"/>
              <a:t> </a:t>
            </a:r>
            <a:r>
              <a:rPr lang="ru-RU" dirty="0" err="1"/>
              <a:t>мектеп</a:t>
            </a:r>
            <a:r>
              <a:rPr lang="ru-RU" dirty="0"/>
              <a:t> </a:t>
            </a:r>
            <a:r>
              <a:rPr lang="ru-RU" dirty="0" err="1"/>
              <a:t>директорының</a:t>
            </a:r>
            <a:r>
              <a:rPr lang="ru-RU" dirty="0"/>
              <a:t> </a:t>
            </a:r>
            <a:r>
              <a:rPr lang="ru-RU" dirty="0" err="1"/>
              <a:t>орынбасарлары</a:t>
            </a:r>
            <a:r>
              <a:rPr lang="ru-RU" dirty="0"/>
              <a:t> </a:t>
            </a:r>
            <a:r>
              <a:rPr lang="ru-RU" dirty="0" err="1" smtClean="0"/>
              <a:t>қатысуымен</a:t>
            </a:r>
            <a:r>
              <a:rPr lang="ru-RU" dirty="0" smtClean="0"/>
              <a:t> «</a:t>
            </a:r>
            <a:r>
              <a:rPr lang="ru-RU" dirty="0" err="1" smtClean="0"/>
              <a:t>Тиімді</a:t>
            </a:r>
            <a:r>
              <a:rPr lang="ru-RU" dirty="0" smtClean="0"/>
              <a:t> </a:t>
            </a:r>
            <a:r>
              <a:rPr lang="ru-RU" dirty="0" err="1"/>
              <a:t>кері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– </a:t>
            </a:r>
            <a:r>
              <a:rPr lang="ru-RU" dirty="0" err="1"/>
              <a:t>команданы</a:t>
            </a:r>
            <a:r>
              <a:rPr lang="ru-RU" dirty="0"/>
              <a:t> </a:t>
            </a:r>
            <a:r>
              <a:rPr lang="ru-RU" dirty="0" err="1"/>
              <a:t>табысты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кілті</a:t>
            </a:r>
            <a:r>
              <a:rPr lang="ru-RU" dirty="0"/>
              <a:t>» </a:t>
            </a:r>
            <a:r>
              <a:rPr lang="ru-RU" dirty="0" err="1"/>
              <a:t>атты</a:t>
            </a:r>
            <a:r>
              <a:rPr lang="ru-RU" dirty="0"/>
              <a:t> </a:t>
            </a:r>
            <a:r>
              <a:rPr lang="ru-RU" dirty="0" err="1"/>
              <a:t>әдістемелік</a:t>
            </a:r>
            <a:r>
              <a:rPr lang="ru-RU" dirty="0"/>
              <a:t> семинар </a:t>
            </a:r>
            <a:r>
              <a:rPr lang="ru-RU" dirty="0" err="1" smtClean="0"/>
              <a:t>өткізілді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2024 </a:t>
            </a:r>
            <a:r>
              <a:rPr lang="ru-RU" dirty="0" err="1" smtClean="0"/>
              <a:t>жыл</a:t>
            </a:r>
            <a:r>
              <a:rPr lang="ru-RU" dirty="0" smtClean="0"/>
              <a:t> 10 </a:t>
            </a:r>
            <a:r>
              <a:rPr lang="ru-RU" dirty="0" err="1"/>
              <a:t>желтоқсанда</a:t>
            </a:r>
            <a:r>
              <a:rPr lang="ru-RU" dirty="0"/>
              <a:t>  «</a:t>
            </a:r>
            <a:r>
              <a:rPr lang="ru-RU" dirty="0" err="1"/>
              <a:t>Зерде</a:t>
            </a:r>
            <a:r>
              <a:rPr lang="ru-RU" dirty="0"/>
              <a:t>» </a:t>
            </a:r>
            <a:r>
              <a:rPr lang="ru-RU" dirty="0" err="1"/>
              <a:t>әлеуметтік-педагогикалық</a:t>
            </a:r>
            <a:r>
              <a:rPr lang="ru-RU" dirty="0"/>
              <a:t> </a:t>
            </a:r>
            <a:r>
              <a:rPr lang="ru-RU" dirty="0" err="1"/>
              <a:t>жобасы</a:t>
            </a:r>
            <a:r>
              <a:rPr lang="ru-RU" dirty="0"/>
              <a:t> </a:t>
            </a:r>
            <a:r>
              <a:rPr lang="ru-RU" dirty="0" err="1"/>
              <a:t>аясында</a:t>
            </a:r>
            <a:r>
              <a:rPr lang="ru-RU" dirty="0"/>
              <a:t> «</a:t>
            </a:r>
            <a:r>
              <a:rPr lang="ru-RU" dirty="0" err="1"/>
              <a:t>Сабақ</a:t>
            </a:r>
            <a:r>
              <a:rPr lang="ru-RU" dirty="0"/>
              <a:t> </a:t>
            </a:r>
            <a:r>
              <a:rPr lang="en-US" dirty="0"/>
              <a:t>TIME» -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сабақ</a:t>
            </a:r>
            <a:r>
              <a:rPr lang="ru-RU" dirty="0"/>
              <a:t> </a:t>
            </a:r>
            <a:r>
              <a:rPr lang="ru-RU" dirty="0" err="1"/>
              <a:t>негізі</a:t>
            </a:r>
            <a:r>
              <a:rPr lang="ru-RU" dirty="0"/>
              <a:t>» </a:t>
            </a:r>
            <a:r>
              <a:rPr lang="ru-RU" dirty="0" err="1"/>
              <a:t>тақырыбында</a:t>
            </a:r>
            <a:r>
              <a:rPr lang="ru-RU" dirty="0"/>
              <a:t> </a:t>
            </a:r>
            <a:r>
              <a:rPr lang="ru-RU" dirty="0" err="1"/>
              <a:t>қалалық</a:t>
            </a:r>
            <a:r>
              <a:rPr lang="ru-RU" dirty="0"/>
              <a:t> семинар </a:t>
            </a:r>
            <a:r>
              <a:rPr lang="ru-RU" dirty="0" err="1"/>
              <a:t>өтті</a:t>
            </a:r>
            <a:r>
              <a:rPr lang="ru-RU" dirty="0"/>
              <a:t>. </a:t>
            </a:r>
            <a:r>
              <a:rPr lang="ru-RU" dirty="0" smtClean="0"/>
              <a:t>(8 «Б» </a:t>
            </a:r>
            <a:r>
              <a:rPr lang="ru-RU" dirty="0" err="1" smtClean="0"/>
              <a:t>сыныбымен</a:t>
            </a:r>
            <a:r>
              <a:rPr lang="ru-RU" dirty="0" smtClean="0"/>
              <a:t> </a:t>
            </a:r>
            <a:r>
              <a:rPr lang="ru-RU" dirty="0" err="1" smtClean="0"/>
              <a:t>Казанбаева</a:t>
            </a:r>
            <a:r>
              <a:rPr lang="ru-RU" dirty="0" smtClean="0"/>
              <a:t> Г.Ш </a:t>
            </a:r>
            <a:r>
              <a:rPr lang="ru-RU" dirty="0" err="1" smtClean="0"/>
              <a:t>ашық</a:t>
            </a:r>
            <a:r>
              <a:rPr lang="ru-RU" dirty="0" smtClean="0"/>
              <a:t> </a:t>
            </a:r>
            <a:r>
              <a:rPr lang="ru-RU" dirty="0" err="1" smtClean="0"/>
              <a:t>сабақ</a:t>
            </a:r>
            <a:r>
              <a:rPr lang="ru-RU" dirty="0" smtClean="0"/>
              <a:t>)</a:t>
            </a:r>
          </a:p>
          <a:p>
            <a:r>
              <a:rPr lang="ru-RU" dirty="0"/>
              <a:t>«</a:t>
            </a:r>
            <a:r>
              <a:rPr lang="ru-RU" dirty="0" err="1"/>
              <a:t>Цифрлы</a:t>
            </a:r>
            <a:r>
              <a:rPr lang="ru-RU" dirty="0"/>
              <a:t> </a:t>
            </a:r>
            <a:r>
              <a:rPr lang="ru-RU" dirty="0" err="1"/>
              <a:t>ұстаз</a:t>
            </a:r>
            <a:r>
              <a:rPr lang="ru-RU" dirty="0"/>
              <a:t>» </a:t>
            </a:r>
            <a:r>
              <a:rPr lang="ru-RU" dirty="0" err="1"/>
              <a:t>жобасы</a:t>
            </a:r>
            <a:r>
              <a:rPr lang="ru-RU" dirty="0"/>
              <a:t> </a:t>
            </a:r>
            <a:r>
              <a:rPr lang="ru-RU" dirty="0" err="1"/>
              <a:t>аясында</a:t>
            </a:r>
            <a:r>
              <a:rPr lang="ru-RU" dirty="0"/>
              <a:t>  </a:t>
            </a:r>
            <a:r>
              <a:rPr lang="ru-RU" dirty="0" err="1"/>
              <a:t>мектептің</a:t>
            </a:r>
            <a:r>
              <a:rPr lang="ru-RU" dirty="0"/>
              <a:t> </a:t>
            </a:r>
            <a:r>
              <a:rPr lang="ru-RU" dirty="0" err="1"/>
              <a:t>үлгерімі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оқушыларына</a:t>
            </a:r>
            <a:r>
              <a:rPr lang="ru-RU" dirty="0"/>
              <a:t> </a:t>
            </a:r>
            <a:r>
              <a:rPr lang="ru-RU" dirty="0" err="1"/>
              <a:t>қолдау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мақсатында</a:t>
            </a:r>
            <a:r>
              <a:rPr lang="ru-RU" dirty="0"/>
              <a:t>  8 </a:t>
            </a:r>
            <a:r>
              <a:rPr lang="ru-RU" dirty="0" err="1"/>
              <a:t>сыныптың</a:t>
            </a:r>
            <a:r>
              <a:rPr lang="ru-RU" dirty="0"/>
              <a:t> 3 </a:t>
            </a:r>
            <a:r>
              <a:rPr lang="ru-RU" dirty="0" err="1"/>
              <a:t>оқушысы</a:t>
            </a:r>
            <a:r>
              <a:rPr lang="ru-RU" dirty="0"/>
              <a:t>: </a:t>
            </a:r>
            <a:r>
              <a:rPr lang="ru-RU" dirty="0" err="1"/>
              <a:t>Кенбаев</a:t>
            </a:r>
            <a:r>
              <a:rPr lang="ru-RU" dirty="0"/>
              <a:t> </a:t>
            </a:r>
            <a:r>
              <a:rPr lang="ru-RU" dirty="0" err="1"/>
              <a:t>Жанай</a:t>
            </a:r>
            <a:r>
              <a:rPr lang="ru-RU" dirty="0"/>
              <a:t>, </a:t>
            </a:r>
            <a:r>
              <a:rPr lang="ru-RU" dirty="0" err="1"/>
              <a:t>Серік</a:t>
            </a:r>
            <a:r>
              <a:rPr lang="ru-RU" dirty="0"/>
              <a:t> </a:t>
            </a:r>
            <a:r>
              <a:rPr lang="ru-RU" dirty="0" err="1"/>
              <a:t>Мейрамбек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Орынбасар</a:t>
            </a:r>
            <a:r>
              <a:rPr lang="ru-RU" dirty="0"/>
              <a:t> </a:t>
            </a:r>
            <a:r>
              <a:rPr lang="ru-RU" dirty="0" smtClean="0"/>
              <a:t>Айзере.</a:t>
            </a:r>
          </a:p>
          <a:p>
            <a:r>
              <a:rPr lang="ru-RU" dirty="0" err="1"/>
              <a:t>Үлгерімі</a:t>
            </a:r>
            <a:r>
              <a:rPr lang="ru-RU" dirty="0"/>
              <a:t> </a:t>
            </a:r>
            <a:r>
              <a:rPr lang="ru-RU" dirty="0" err="1"/>
              <a:t>төмен</a:t>
            </a:r>
            <a:r>
              <a:rPr lang="ru-RU" dirty="0"/>
              <a:t> </a:t>
            </a:r>
            <a:r>
              <a:rPr lang="ru-RU" dirty="0" err="1"/>
              <a:t>сыныптарда</a:t>
            </a:r>
            <a:r>
              <a:rPr lang="ru-RU" dirty="0"/>
              <a:t> «</a:t>
            </a:r>
            <a:r>
              <a:rPr lang="ru-RU" dirty="0" err="1"/>
              <a:t>Сабақты</a:t>
            </a:r>
            <a:r>
              <a:rPr lang="ru-RU" dirty="0"/>
              <a:t> </a:t>
            </a:r>
            <a:r>
              <a:rPr lang="ru-RU" dirty="0" err="1"/>
              <a:t>зерттеу</a:t>
            </a:r>
            <a:r>
              <a:rPr lang="ru-RU" dirty="0"/>
              <a:t>» (</a:t>
            </a:r>
            <a:r>
              <a:rPr lang="en-US" dirty="0"/>
              <a:t>Lesson Study) </a:t>
            </a:r>
            <a:r>
              <a:rPr lang="ru-RU" dirty="0" err="1"/>
              <a:t>жобасын</a:t>
            </a:r>
            <a:r>
              <a:rPr lang="ru-RU" dirty="0"/>
              <a:t> </a:t>
            </a:r>
            <a:r>
              <a:rPr lang="ru-RU" dirty="0" err="1"/>
              <a:t>жүргізу</a:t>
            </a:r>
            <a:r>
              <a:rPr lang="ru-RU" dirty="0"/>
              <a:t>. (І </a:t>
            </a:r>
            <a:r>
              <a:rPr lang="ru-RU" dirty="0" err="1"/>
              <a:t>тоқсан</a:t>
            </a:r>
            <a:r>
              <a:rPr lang="ru-RU" dirty="0"/>
              <a:t> </a:t>
            </a:r>
            <a:r>
              <a:rPr lang="ru-RU" dirty="0" err="1"/>
              <a:t>қорытындысы</a:t>
            </a:r>
            <a:r>
              <a:rPr lang="ru-RU" dirty="0"/>
              <a:t> </a:t>
            </a:r>
            <a:r>
              <a:rPr lang="ru-RU" dirty="0" err="1"/>
              <a:t>негізінде</a:t>
            </a:r>
            <a:r>
              <a:rPr lang="ru-RU" dirty="0"/>
              <a:t>) 4 «Ә, Б», 7 «А, Ә», 8 «Ә» </a:t>
            </a:r>
            <a:r>
              <a:rPr lang="ru-RU" dirty="0" err="1"/>
              <a:t>сыныптарда</a:t>
            </a:r>
            <a:r>
              <a:rPr lang="ru-RU" dirty="0"/>
              <a:t> </a:t>
            </a:r>
            <a:r>
              <a:rPr lang="ru-RU" dirty="0" err="1"/>
              <a:t>сабақ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ұстаздар</a:t>
            </a:r>
            <a:r>
              <a:rPr lang="ru-RU" dirty="0"/>
              <a:t> </a:t>
            </a:r>
            <a:r>
              <a:rPr lang="ru-RU" dirty="0" err="1"/>
              <a:t>мұғалім</a:t>
            </a:r>
            <a:r>
              <a:rPr lang="ru-RU" dirty="0"/>
              <a:t> </a:t>
            </a:r>
            <a:r>
              <a:rPr lang="ru-RU" dirty="0" err="1"/>
              <a:t>тәжірибесі</a:t>
            </a:r>
            <a:r>
              <a:rPr lang="ru-RU" dirty="0"/>
              <a:t> </a:t>
            </a:r>
            <a:r>
              <a:rPr lang="ru-RU" dirty="0" err="1"/>
              <a:t>саласындағы</a:t>
            </a:r>
            <a:r>
              <a:rPr lang="ru-RU" dirty="0"/>
              <a:t> </a:t>
            </a:r>
            <a:r>
              <a:rPr lang="ru-RU" dirty="0" err="1"/>
              <a:t>білімді</a:t>
            </a:r>
            <a:r>
              <a:rPr lang="ru-RU" dirty="0"/>
              <a:t> </a:t>
            </a:r>
            <a:r>
              <a:rPr lang="ru-RU" dirty="0" err="1"/>
              <a:t>жетілдіруге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, </a:t>
            </a:r>
            <a:r>
              <a:rPr lang="ru-RU" dirty="0" err="1"/>
              <a:t>сабақтағы</a:t>
            </a:r>
            <a:r>
              <a:rPr lang="ru-RU" dirty="0"/>
              <a:t> </a:t>
            </a:r>
            <a:r>
              <a:rPr lang="ru-RU" dirty="0" err="1"/>
              <a:t>іс-әрекеттегі</a:t>
            </a:r>
            <a:r>
              <a:rPr lang="ru-RU" dirty="0"/>
              <a:t> </a:t>
            </a:r>
            <a:r>
              <a:rPr lang="ru-RU" dirty="0" err="1"/>
              <a:t>зерттеудің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үлгісі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табылатын</a:t>
            </a:r>
            <a:r>
              <a:rPr lang="ru-RU" dirty="0"/>
              <a:t> </a:t>
            </a:r>
            <a:r>
              <a:rPr lang="ru-RU" dirty="0" err="1"/>
              <a:t>педагогикалық</a:t>
            </a:r>
            <a:r>
              <a:rPr lang="ru-RU" dirty="0"/>
              <a:t> </a:t>
            </a:r>
            <a:r>
              <a:rPr lang="ru-RU" dirty="0" err="1"/>
              <a:t>тәсіл</a:t>
            </a:r>
            <a:r>
              <a:rPr lang="ru-RU" dirty="0"/>
              <a:t> – «</a:t>
            </a:r>
            <a:r>
              <a:rPr lang="en-US" dirty="0"/>
              <a:t>Lesson Study» </a:t>
            </a:r>
            <a:r>
              <a:rPr lang="ru-RU" dirty="0" err="1"/>
              <a:t>технологиясымен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жасады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54049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6194" y="378691"/>
            <a:ext cx="8915400" cy="5855854"/>
          </a:xfrm>
        </p:spPr>
        <p:txBody>
          <a:bodyPr>
            <a:norm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«Qyzyq Sabaq» жобасы аясында іс-тәжірибе тарату бойынша қараша айында қалалық оқу бөлімінің жоспарына сәйкес педагог-зерттеуші: география пәні мұғалімі Жунусова К.С, математика пәні мұғалімі Смайлова Г.К, биология пән мұғалімдері Абилдина Б.З, Баймагамбетова Б.А, педагог-сарапшы: математика пәні мұғалімі Альжанова К.Ж, орыс тілі мен әдебиет пәні мұғалімі Б.У.Шукенова, бастауыш сынып мұғалімдері А.С.Айтлеуова, Т.К.Жаксылыкова, Ж.Т.Муханова, А.Н.Белгібаева өздерінің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видео-сабақтарымен бөлісті.</a:t>
            </a: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Педагог-зерттеушілердің мұғалімдермен  ішкі оқытуды қамтамасыз ету бойынша математика пәні мұғалімі Ж.Д. Дүкенбай «Жасанды интелект мүмкіндіктері» атты әдістемелік семинар өткізді. </a:t>
            </a:r>
            <a:endParaRPr lang="kk-KZ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Желтоқсан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айында  мектеп директорының әдістеме және тәрбие ісі жөніндегі орынбасарлары А.А.Тажибаева, Б.З.Абилдина «Мектептің даму стратегиясындағы ата-аналардың рөлі» сынып жетекшілер мен пән мұғалімдеріне арналған әдістемелік семинар өткізді. </a:t>
            </a:r>
            <a:endParaRPr lang="kk-KZ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Action Research арқылы өз тәжірибесінде зерттеуді ұйымдастыру бойынша мектептегі педагог-зерттеуші ұстаздардан фокус топтар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құрылып, жоспар 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негізінде жұмыстар атқарылуда. </a:t>
            </a:r>
            <a:endParaRPr lang="kk-KZ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539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164" y="277091"/>
            <a:ext cx="10544030" cy="932872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Желтоқсан айында </a:t>
            </a:r>
            <a:r>
              <a:rPr lang="kk-KZ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4,9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 оқушыларынан </a:t>
            </a:r>
            <a:r>
              <a:rPr lang="kk-KZ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ББЖМ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-ға және </a:t>
            </a:r>
            <a:r>
              <a:rPr lang="kk-KZ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сынып </a:t>
            </a:r>
            <a:r>
              <a:rPr lang="kk-KZ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ҰБТ </a:t>
            </a:r>
            <a:r>
              <a:rPr lang="kk-KZ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дайындық барысында сынама тесттер алынды. 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Bilimal.kz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платформасындағы Testter.kz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66836304"/>
              </p:ext>
            </p:extLst>
          </p:nvPr>
        </p:nvGraphicFramePr>
        <p:xfrm>
          <a:off x="1142624" y="1570181"/>
          <a:ext cx="9237952" cy="1760303"/>
        </p:xfrm>
        <a:graphic>
          <a:graphicData uri="http://schemas.openxmlformats.org/drawingml/2006/table">
            <a:tbl>
              <a:tblPr firstRow="1" firstCol="1" bandRow="1"/>
              <a:tblGrid>
                <a:gridCol w="911821">
                  <a:extLst>
                    <a:ext uri="{9D8B030D-6E8A-4147-A177-3AD203B41FA5}">
                      <a16:colId xmlns:a16="http://schemas.microsoft.com/office/drawing/2014/main" xmlns="" val="1682962822"/>
                    </a:ext>
                  </a:extLst>
                </a:gridCol>
                <a:gridCol w="984584">
                  <a:extLst>
                    <a:ext uri="{9D8B030D-6E8A-4147-A177-3AD203B41FA5}">
                      <a16:colId xmlns:a16="http://schemas.microsoft.com/office/drawing/2014/main" xmlns="" val="1700441133"/>
                    </a:ext>
                  </a:extLst>
                </a:gridCol>
                <a:gridCol w="1351154">
                  <a:extLst>
                    <a:ext uri="{9D8B030D-6E8A-4147-A177-3AD203B41FA5}">
                      <a16:colId xmlns:a16="http://schemas.microsoft.com/office/drawing/2014/main" xmlns="" val="4169070691"/>
                    </a:ext>
                  </a:extLst>
                </a:gridCol>
                <a:gridCol w="1603517">
                  <a:extLst>
                    <a:ext uri="{9D8B030D-6E8A-4147-A177-3AD203B41FA5}">
                      <a16:colId xmlns:a16="http://schemas.microsoft.com/office/drawing/2014/main" xmlns="" val="560519592"/>
                    </a:ext>
                  </a:extLst>
                </a:gridCol>
                <a:gridCol w="1906536">
                  <a:extLst>
                    <a:ext uri="{9D8B030D-6E8A-4147-A177-3AD203B41FA5}">
                      <a16:colId xmlns:a16="http://schemas.microsoft.com/office/drawing/2014/main" xmlns="" val="35836754"/>
                    </a:ext>
                  </a:extLst>
                </a:gridCol>
                <a:gridCol w="1454310">
                  <a:extLst>
                    <a:ext uri="{9D8B030D-6E8A-4147-A177-3AD203B41FA5}">
                      <a16:colId xmlns:a16="http://schemas.microsoft.com/office/drawing/2014/main" xmlns="" val="1249625810"/>
                    </a:ext>
                  </a:extLst>
                </a:gridCol>
                <a:gridCol w="1026030">
                  <a:extLst>
                    <a:ext uri="{9D8B030D-6E8A-4147-A177-3AD203B41FA5}">
                      <a16:colId xmlns:a16="http://schemas.microsoft.com/office/drawing/2014/main" xmlns="" val="1758533810"/>
                    </a:ext>
                  </a:extLst>
                </a:gridCol>
              </a:tblGrid>
              <a:tr h="5726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 саны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қатысқаны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Оқу сауаттылығы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Математикалық сауаттылық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Жарат-ғылыми сауаттылық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 балл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08433373"/>
                  </a:ext>
                </a:extLst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63982961"/>
                  </a:ext>
                </a:extLst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«Ә»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16228650"/>
                  </a:ext>
                </a:extLst>
              </a:tr>
              <a:tr h="225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«Б»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22.5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43126034"/>
                  </a:ext>
                </a:extLst>
              </a:tr>
              <a:tr h="4515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936999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468582" y="-784482"/>
            <a:ext cx="11849158" cy="420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7981050"/>
              </p:ext>
            </p:extLst>
          </p:nvPr>
        </p:nvGraphicFramePr>
        <p:xfrm>
          <a:off x="1142624" y="3581947"/>
          <a:ext cx="9237953" cy="1261872"/>
        </p:xfrm>
        <a:graphic>
          <a:graphicData uri="http://schemas.openxmlformats.org/drawingml/2006/table">
            <a:tbl>
              <a:tblPr firstRow="1" firstCol="1" bandRow="1"/>
              <a:tblGrid>
                <a:gridCol w="910487">
                  <a:extLst>
                    <a:ext uri="{9D8B030D-6E8A-4147-A177-3AD203B41FA5}">
                      <a16:colId xmlns:a16="http://schemas.microsoft.com/office/drawing/2014/main" xmlns="" val="1151033328"/>
                    </a:ext>
                  </a:extLst>
                </a:gridCol>
                <a:gridCol w="983913">
                  <a:extLst>
                    <a:ext uri="{9D8B030D-6E8A-4147-A177-3AD203B41FA5}">
                      <a16:colId xmlns:a16="http://schemas.microsoft.com/office/drawing/2014/main" xmlns="" val="433727207"/>
                    </a:ext>
                  </a:extLst>
                </a:gridCol>
                <a:gridCol w="1173904">
                  <a:extLst>
                    <a:ext uri="{9D8B030D-6E8A-4147-A177-3AD203B41FA5}">
                      <a16:colId xmlns:a16="http://schemas.microsoft.com/office/drawing/2014/main" xmlns="" val="1871699513"/>
                    </a:ext>
                  </a:extLst>
                </a:gridCol>
                <a:gridCol w="885706">
                  <a:extLst>
                    <a:ext uri="{9D8B030D-6E8A-4147-A177-3AD203B41FA5}">
                      <a16:colId xmlns:a16="http://schemas.microsoft.com/office/drawing/2014/main" xmlns="" val="175899114"/>
                    </a:ext>
                  </a:extLst>
                </a:gridCol>
                <a:gridCol w="773730">
                  <a:extLst>
                    <a:ext uri="{9D8B030D-6E8A-4147-A177-3AD203B41FA5}">
                      <a16:colId xmlns:a16="http://schemas.microsoft.com/office/drawing/2014/main" xmlns="" val="3644884298"/>
                    </a:ext>
                  </a:extLst>
                </a:gridCol>
                <a:gridCol w="813197">
                  <a:extLst>
                    <a:ext uri="{9D8B030D-6E8A-4147-A177-3AD203B41FA5}">
                      <a16:colId xmlns:a16="http://schemas.microsoft.com/office/drawing/2014/main" xmlns="" val="1244714286"/>
                    </a:ext>
                  </a:extLst>
                </a:gridCol>
                <a:gridCol w="794840">
                  <a:extLst>
                    <a:ext uri="{9D8B030D-6E8A-4147-A177-3AD203B41FA5}">
                      <a16:colId xmlns:a16="http://schemas.microsoft.com/office/drawing/2014/main" xmlns="" val="3829718077"/>
                    </a:ext>
                  </a:extLst>
                </a:gridCol>
                <a:gridCol w="1080285">
                  <a:extLst>
                    <a:ext uri="{9D8B030D-6E8A-4147-A177-3AD203B41FA5}">
                      <a16:colId xmlns:a16="http://schemas.microsoft.com/office/drawing/2014/main" xmlns="" val="3707866938"/>
                    </a:ext>
                  </a:extLst>
                </a:gridCol>
                <a:gridCol w="1821891">
                  <a:extLst>
                    <a:ext uri="{9D8B030D-6E8A-4147-A177-3AD203B41FA5}">
                      <a16:colId xmlns:a16="http://schemas.microsoft.com/office/drawing/2014/main" xmlns="" val="17264247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 саны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қатысқаны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Оқу сауат-қ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 сау-қ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 балл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357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«А»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72879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«Ә»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6910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«Б»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1304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34021648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7003093"/>
              </p:ext>
            </p:extLst>
          </p:nvPr>
        </p:nvGraphicFramePr>
        <p:xfrm>
          <a:off x="1142624" y="5388725"/>
          <a:ext cx="9237953" cy="947419"/>
        </p:xfrm>
        <a:graphic>
          <a:graphicData uri="http://schemas.openxmlformats.org/drawingml/2006/table">
            <a:tbl>
              <a:tblPr firstRow="1" firstCol="1" bandRow="1"/>
              <a:tblGrid>
                <a:gridCol w="685604">
                  <a:extLst>
                    <a:ext uri="{9D8B030D-6E8A-4147-A177-3AD203B41FA5}">
                      <a16:colId xmlns:a16="http://schemas.microsoft.com/office/drawing/2014/main" xmlns="" val="4232453195"/>
                    </a:ext>
                  </a:extLst>
                </a:gridCol>
                <a:gridCol w="696303">
                  <a:extLst>
                    <a:ext uri="{9D8B030D-6E8A-4147-A177-3AD203B41FA5}">
                      <a16:colId xmlns:a16="http://schemas.microsoft.com/office/drawing/2014/main" xmlns="" val="2873176304"/>
                    </a:ext>
                  </a:extLst>
                </a:gridCol>
                <a:gridCol w="616467">
                  <a:extLst>
                    <a:ext uri="{9D8B030D-6E8A-4147-A177-3AD203B41FA5}">
                      <a16:colId xmlns:a16="http://schemas.microsoft.com/office/drawing/2014/main" xmlns="" val="2242068899"/>
                    </a:ext>
                  </a:extLst>
                </a:gridCol>
                <a:gridCol w="576137">
                  <a:extLst>
                    <a:ext uri="{9D8B030D-6E8A-4147-A177-3AD203B41FA5}">
                      <a16:colId xmlns:a16="http://schemas.microsoft.com/office/drawing/2014/main" xmlns="" val="3135304705"/>
                    </a:ext>
                  </a:extLst>
                </a:gridCol>
                <a:gridCol w="551446">
                  <a:extLst>
                    <a:ext uri="{9D8B030D-6E8A-4147-A177-3AD203B41FA5}">
                      <a16:colId xmlns:a16="http://schemas.microsoft.com/office/drawing/2014/main" xmlns="" val="1848966193"/>
                    </a:ext>
                  </a:extLst>
                </a:gridCol>
                <a:gridCol w="551446">
                  <a:extLst>
                    <a:ext uri="{9D8B030D-6E8A-4147-A177-3AD203B41FA5}">
                      <a16:colId xmlns:a16="http://schemas.microsoft.com/office/drawing/2014/main" xmlns="" val="2575177414"/>
                    </a:ext>
                  </a:extLst>
                </a:gridCol>
                <a:gridCol w="683958">
                  <a:extLst>
                    <a:ext uri="{9D8B030D-6E8A-4147-A177-3AD203B41FA5}">
                      <a16:colId xmlns:a16="http://schemas.microsoft.com/office/drawing/2014/main" xmlns="" val="3325734331"/>
                    </a:ext>
                  </a:extLst>
                </a:gridCol>
                <a:gridCol w="610706">
                  <a:extLst>
                    <a:ext uri="{9D8B030D-6E8A-4147-A177-3AD203B41FA5}">
                      <a16:colId xmlns:a16="http://schemas.microsoft.com/office/drawing/2014/main" xmlns="" val="3656639682"/>
                    </a:ext>
                  </a:extLst>
                </a:gridCol>
                <a:gridCol w="514409">
                  <a:extLst>
                    <a:ext uri="{9D8B030D-6E8A-4147-A177-3AD203B41FA5}">
                      <a16:colId xmlns:a16="http://schemas.microsoft.com/office/drawing/2014/main" xmlns="" val="2035312678"/>
                    </a:ext>
                  </a:extLst>
                </a:gridCol>
                <a:gridCol w="616467">
                  <a:extLst>
                    <a:ext uri="{9D8B030D-6E8A-4147-A177-3AD203B41FA5}">
                      <a16:colId xmlns:a16="http://schemas.microsoft.com/office/drawing/2014/main" xmlns="" val="2904573405"/>
                    </a:ext>
                  </a:extLst>
                </a:gridCol>
                <a:gridCol w="604944">
                  <a:extLst>
                    <a:ext uri="{9D8B030D-6E8A-4147-A177-3AD203B41FA5}">
                      <a16:colId xmlns:a16="http://schemas.microsoft.com/office/drawing/2014/main" xmlns="" val="1177496504"/>
                    </a:ext>
                  </a:extLst>
                </a:gridCol>
                <a:gridCol w="550623">
                  <a:extLst>
                    <a:ext uri="{9D8B030D-6E8A-4147-A177-3AD203B41FA5}">
                      <a16:colId xmlns:a16="http://schemas.microsoft.com/office/drawing/2014/main" xmlns="" val="2335798970"/>
                    </a:ext>
                  </a:extLst>
                </a:gridCol>
                <a:gridCol w="679019">
                  <a:extLst>
                    <a:ext uri="{9D8B030D-6E8A-4147-A177-3AD203B41FA5}">
                      <a16:colId xmlns:a16="http://schemas.microsoft.com/office/drawing/2014/main" xmlns="" val="1701057823"/>
                    </a:ext>
                  </a:extLst>
                </a:gridCol>
                <a:gridCol w="576137">
                  <a:extLst>
                    <a:ext uri="{9D8B030D-6E8A-4147-A177-3AD203B41FA5}">
                      <a16:colId xmlns:a16="http://schemas.microsoft.com/office/drawing/2014/main" xmlns="" val="185923387"/>
                    </a:ext>
                  </a:extLst>
                </a:gridCol>
                <a:gridCol w="724287">
                  <a:extLst>
                    <a:ext uri="{9D8B030D-6E8A-4147-A177-3AD203B41FA5}">
                      <a16:colId xmlns:a16="http://schemas.microsoft.com/office/drawing/2014/main" xmlns="" val="1720867521"/>
                    </a:ext>
                  </a:extLst>
                </a:gridCol>
              </a:tblGrid>
              <a:tr h="631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 саны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қаны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 тарих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сауат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Оқу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сауат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Ағылш 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құқық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 балл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8512589"/>
                  </a:ext>
                </a:extLst>
              </a:tr>
              <a:tr h="315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5808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0481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6159" y="226946"/>
            <a:ext cx="8911687" cy="770581"/>
          </a:xfrm>
        </p:spPr>
        <p:txBody>
          <a:bodyPr/>
          <a:lstStyle/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Сабақтарға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қатысу: мектеп әкімшілігі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96695264"/>
              </p:ext>
            </p:extLst>
          </p:nvPr>
        </p:nvGraphicFramePr>
        <p:xfrm>
          <a:off x="1000174" y="1068648"/>
          <a:ext cx="10083655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293">
                  <a:extLst>
                    <a:ext uri="{9D8B030D-6E8A-4147-A177-3AD203B41FA5}">
                      <a16:colId xmlns:a16="http://schemas.microsoft.com/office/drawing/2014/main" xmlns="" val="3272217581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xmlns="" val="3308995866"/>
                    </a:ext>
                  </a:extLst>
                </a:gridCol>
                <a:gridCol w="2798618">
                  <a:extLst>
                    <a:ext uri="{9D8B030D-6E8A-4147-A177-3AD203B41FA5}">
                      <a16:colId xmlns:a16="http://schemas.microsoft.com/office/drawing/2014/main" xmlns="" val="475610613"/>
                    </a:ext>
                  </a:extLst>
                </a:gridCol>
                <a:gridCol w="3100213">
                  <a:extLst>
                    <a:ext uri="{9D8B030D-6E8A-4147-A177-3AD203B41FA5}">
                      <a16:colId xmlns:a16="http://schemas.microsoft.com/office/drawing/2014/main" xmlns="" val="1572565656"/>
                    </a:ext>
                  </a:extLst>
                </a:gridCol>
                <a:gridCol w="2016731">
                  <a:extLst>
                    <a:ext uri="{9D8B030D-6E8A-4147-A177-3AD203B41FA5}">
                      <a16:colId xmlns:a16="http://schemas.microsoft.com/office/drawing/2014/main" xmlns="" val="3794150933"/>
                    </a:ext>
                  </a:extLst>
                </a:gridCol>
              </a:tblGrid>
              <a:tr h="344516">
                <a:tc>
                  <a:txBody>
                    <a:bodyPr/>
                    <a:lstStyle/>
                    <a:p>
                      <a:r>
                        <a:rPr lang="kk-KZ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сынып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пәні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Пән мұғалімі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Бақылаушы мұғалімі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365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4 «А»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Кожабаева</a:t>
                      </a:r>
                      <a:r>
                        <a:rPr lang="kk-KZ" baseline="0" dirty="0" smtClean="0"/>
                        <a:t> Б.Ш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Альжанова К.Ж</a:t>
                      </a:r>
                    </a:p>
                    <a:p>
                      <a:r>
                        <a:rPr lang="kk-KZ" dirty="0" smtClean="0"/>
                        <a:t>Тажибаева А.А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676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 «Ә»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Жанедилова Ж.К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Альжанова К.Ж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Тажибаева А.А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410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 «Б»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Сермаганбетова Ж.К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Альжанова К.Ж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Тажибаева А.А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23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 «А»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жаратылыстану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Жаксылыкова Т.К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Алпысова А.Д</a:t>
                      </a:r>
                    </a:p>
                    <a:p>
                      <a:r>
                        <a:rPr lang="kk-KZ" dirty="0" smtClean="0"/>
                        <a:t>Альжанова К.Ж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8826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8 «Ә»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география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Елеусизова К.С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Алпысова А.Д</a:t>
                      </a:r>
                    </a:p>
                    <a:p>
                      <a:r>
                        <a:rPr lang="kk-KZ" dirty="0" smtClean="0"/>
                        <a:t>Тажибаева А.А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441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9 «А»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тарих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Мауленова Г.Ж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Алпысова А.Д</a:t>
                      </a:r>
                    </a:p>
                    <a:p>
                      <a:r>
                        <a:rPr lang="kk-KZ" dirty="0" smtClean="0"/>
                        <a:t>Тажибаева А.А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809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8 «А»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Орыс тілі мен әдебиет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Мухтарова М.Т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Алпысова А.Д</a:t>
                      </a:r>
                    </a:p>
                    <a:p>
                      <a:r>
                        <a:rPr lang="kk-KZ" dirty="0" smtClean="0"/>
                        <a:t>Альжанова К.Ж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6981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3078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725" y="467092"/>
            <a:ext cx="8911687" cy="835235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 қатысу: ментор Макишева Э.И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Tx/>
              <a:buNone/>
            </a:pPr>
            <a:endParaRPr lang="ru-RU" b="1" dirty="0">
              <a:solidFill>
                <a:prstClr val="white"/>
              </a:solidFill>
            </a:endParaRPr>
          </a:p>
          <a:p>
            <a:endParaRPr lang="ru-RU" dirty="0"/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34501624"/>
              </p:ext>
            </p:extLst>
          </p:nvPr>
        </p:nvGraphicFramePr>
        <p:xfrm>
          <a:off x="1092538" y="1302323"/>
          <a:ext cx="10083655" cy="4184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293">
                  <a:extLst>
                    <a:ext uri="{9D8B030D-6E8A-4147-A177-3AD203B41FA5}">
                      <a16:colId xmlns:a16="http://schemas.microsoft.com/office/drawing/2014/main" xmlns="" val="3272217581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xmlns="" val="3308995866"/>
                    </a:ext>
                  </a:extLst>
                </a:gridCol>
                <a:gridCol w="2798618">
                  <a:extLst>
                    <a:ext uri="{9D8B030D-6E8A-4147-A177-3AD203B41FA5}">
                      <a16:colId xmlns:a16="http://schemas.microsoft.com/office/drawing/2014/main" xmlns="" val="475610613"/>
                    </a:ext>
                  </a:extLst>
                </a:gridCol>
                <a:gridCol w="3100213">
                  <a:extLst>
                    <a:ext uri="{9D8B030D-6E8A-4147-A177-3AD203B41FA5}">
                      <a16:colId xmlns:a16="http://schemas.microsoft.com/office/drawing/2014/main" xmlns="" val="1572565656"/>
                    </a:ext>
                  </a:extLst>
                </a:gridCol>
                <a:gridCol w="2016731">
                  <a:extLst>
                    <a:ext uri="{9D8B030D-6E8A-4147-A177-3AD203B41FA5}">
                      <a16:colId xmlns:a16="http://schemas.microsoft.com/office/drawing/2014/main" xmlns="" val="3794150933"/>
                    </a:ext>
                  </a:extLst>
                </a:gridCol>
              </a:tblGrid>
              <a:tr h="976284">
                <a:tc>
                  <a:txBody>
                    <a:bodyPr/>
                    <a:lstStyle/>
                    <a:p>
                      <a:r>
                        <a:rPr lang="kk-KZ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сынып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пәні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Пән мұғалімі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Бақылаушы мұғалімі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3658994"/>
                  </a:ext>
                </a:extLst>
              </a:tr>
              <a:tr h="557877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 «Б»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Ағылшын тілі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Мусина Ш.Н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Макишева Э.И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6769144"/>
                  </a:ext>
                </a:extLst>
              </a:tr>
              <a:tr h="976284">
                <a:tc>
                  <a:txBody>
                    <a:bodyPr/>
                    <a:lstStyle/>
                    <a:p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8 «А»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Ағылшын тілі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Тажибаева А.А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Макишева Э.И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4100303"/>
                  </a:ext>
                </a:extLst>
              </a:tr>
              <a:tr h="557877">
                <a:tc>
                  <a:txBody>
                    <a:bodyPr/>
                    <a:lstStyle/>
                    <a:p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8 «Б»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Орыс тілі мен әдебиет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Шукенова Б.У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Макишева Э.И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6235771"/>
                  </a:ext>
                </a:extLst>
              </a:tr>
              <a:tr h="557877">
                <a:tc>
                  <a:txBody>
                    <a:bodyPr/>
                    <a:lstStyle/>
                    <a:p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 «Ә»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Жаратылыстану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Жанедилова Ж.К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Макишева Э.И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88265322"/>
                  </a:ext>
                </a:extLst>
              </a:tr>
              <a:tr h="557877">
                <a:tc>
                  <a:txBody>
                    <a:bodyPr/>
                    <a:lstStyle/>
                    <a:p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 «Б»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Жаратылыстану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Сермаганбетова Ж.К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Макишева Э.И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4412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9280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4146" y="494801"/>
            <a:ext cx="7259781" cy="75210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қу озаттар мен екпінді оқушылар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60623662"/>
              </p:ext>
            </p:extLst>
          </p:nvPr>
        </p:nvGraphicFramePr>
        <p:xfrm>
          <a:off x="5394036" y="1339274"/>
          <a:ext cx="6557817" cy="2826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5937" y="4156364"/>
            <a:ext cx="5742536" cy="239221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1955" y="1339274"/>
            <a:ext cx="4595828" cy="24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066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364" y="365492"/>
            <a:ext cx="10396248" cy="696690"/>
          </a:xfrm>
        </p:spPr>
        <p:txBody>
          <a:bodyPr>
            <a:noAutofit/>
          </a:bodyPr>
          <a:lstStyle/>
          <a:p>
            <a:pPr indent="180340" algn="ctr"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2024-2025 оқу жылының І жартыжылдық 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ішкі бақылау: </a:t>
            </a:r>
            <a:b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 сапасы (бастауыш, орта, жоғары)</a:t>
            </a:r>
            <a:b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00901119"/>
              </p:ext>
            </p:extLst>
          </p:nvPr>
        </p:nvGraphicFramePr>
        <p:xfrm>
          <a:off x="1108364" y="1607126"/>
          <a:ext cx="10012218" cy="444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86670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14879760"/>
              </p:ext>
            </p:extLst>
          </p:nvPr>
        </p:nvGraphicFramePr>
        <p:xfrm>
          <a:off x="677862" y="840508"/>
          <a:ext cx="10655156" cy="5366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47322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11583007"/>
              </p:ext>
            </p:extLst>
          </p:nvPr>
        </p:nvGraphicFramePr>
        <p:xfrm>
          <a:off x="1462088" y="932873"/>
          <a:ext cx="9806276" cy="5357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61023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4016" y="393201"/>
            <a:ext cx="8911687" cy="128089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Мектептің жалпы сапасы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21113261"/>
              </p:ext>
            </p:extLst>
          </p:nvPr>
        </p:nvGraphicFramePr>
        <p:xfrm>
          <a:off x="1101725" y="1403927"/>
          <a:ext cx="10194348" cy="4498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35334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800" y="439382"/>
            <a:ext cx="10183812" cy="92760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Мектебіміздің 5-11 сынып оқушылары жалпы пәндер олимпиадасының қалалық, облыстық деңгейге қатысу бойынша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68604620"/>
              </p:ext>
            </p:extLst>
          </p:nvPr>
        </p:nvGraphicFramePr>
        <p:xfrm>
          <a:off x="683491" y="1450109"/>
          <a:ext cx="11000508" cy="4765966"/>
        </p:xfrm>
        <a:graphic>
          <a:graphicData uri="http://schemas.openxmlformats.org/drawingml/2006/table">
            <a:tbl>
              <a:tblPr firstRow="1" firstCol="1" bandRow="1"/>
              <a:tblGrid>
                <a:gridCol w="2047460">
                  <a:extLst>
                    <a:ext uri="{9D8B030D-6E8A-4147-A177-3AD203B41FA5}">
                      <a16:colId xmlns:a16="http://schemas.microsoft.com/office/drawing/2014/main" xmlns="" val="2093537080"/>
                    </a:ext>
                  </a:extLst>
                </a:gridCol>
                <a:gridCol w="699929">
                  <a:extLst>
                    <a:ext uri="{9D8B030D-6E8A-4147-A177-3AD203B41FA5}">
                      <a16:colId xmlns:a16="http://schemas.microsoft.com/office/drawing/2014/main" xmlns="" val="3961367441"/>
                    </a:ext>
                  </a:extLst>
                </a:gridCol>
                <a:gridCol w="556781">
                  <a:extLst>
                    <a:ext uri="{9D8B030D-6E8A-4147-A177-3AD203B41FA5}">
                      <a16:colId xmlns:a16="http://schemas.microsoft.com/office/drawing/2014/main" xmlns="" val="3518857646"/>
                    </a:ext>
                  </a:extLst>
                </a:gridCol>
                <a:gridCol w="679197">
                  <a:extLst>
                    <a:ext uri="{9D8B030D-6E8A-4147-A177-3AD203B41FA5}">
                      <a16:colId xmlns:a16="http://schemas.microsoft.com/office/drawing/2014/main" xmlns="" val="2263849690"/>
                    </a:ext>
                  </a:extLst>
                </a:gridCol>
                <a:gridCol w="308007">
                  <a:extLst>
                    <a:ext uri="{9D8B030D-6E8A-4147-A177-3AD203B41FA5}">
                      <a16:colId xmlns:a16="http://schemas.microsoft.com/office/drawing/2014/main" xmlns="" val="3445827529"/>
                    </a:ext>
                  </a:extLst>
                </a:gridCol>
                <a:gridCol w="699929">
                  <a:extLst>
                    <a:ext uri="{9D8B030D-6E8A-4147-A177-3AD203B41FA5}">
                      <a16:colId xmlns:a16="http://schemas.microsoft.com/office/drawing/2014/main" xmlns="" val="723311759"/>
                    </a:ext>
                  </a:extLst>
                </a:gridCol>
                <a:gridCol w="699929">
                  <a:extLst>
                    <a:ext uri="{9D8B030D-6E8A-4147-A177-3AD203B41FA5}">
                      <a16:colId xmlns:a16="http://schemas.microsoft.com/office/drawing/2014/main" xmlns="" val="3076653004"/>
                    </a:ext>
                  </a:extLst>
                </a:gridCol>
                <a:gridCol w="699929">
                  <a:extLst>
                    <a:ext uri="{9D8B030D-6E8A-4147-A177-3AD203B41FA5}">
                      <a16:colId xmlns:a16="http://schemas.microsoft.com/office/drawing/2014/main" xmlns="" val="1111813601"/>
                    </a:ext>
                  </a:extLst>
                </a:gridCol>
                <a:gridCol w="839124">
                  <a:extLst>
                    <a:ext uri="{9D8B030D-6E8A-4147-A177-3AD203B41FA5}">
                      <a16:colId xmlns:a16="http://schemas.microsoft.com/office/drawing/2014/main" xmlns="" val="2951328752"/>
                    </a:ext>
                  </a:extLst>
                </a:gridCol>
                <a:gridCol w="839124">
                  <a:extLst>
                    <a:ext uri="{9D8B030D-6E8A-4147-A177-3AD203B41FA5}">
                      <a16:colId xmlns:a16="http://schemas.microsoft.com/office/drawing/2014/main" xmlns="" val="1654826030"/>
                    </a:ext>
                  </a:extLst>
                </a:gridCol>
                <a:gridCol w="832211">
                  <a:extLst>
                    <a:ext uri="{9D8B030D-6E8A-4147-A177-3AD203B41FA5}">
                      <a16:colId xmlns:a16="http://schemas.microsoft.com/office/drawing/2014/main" xmlns="" val="4281840645"/>
                    </a:ext>
                  </a:extLst>
                </a:gridCol>
                <a:gridCol w="65695">
                  <a:extLst>
                    <a:ext uri="{9D8B030D-6E8A-4147-A177-3AD203B41FA5}">
                      <a16:colId xmlns:a16="http://schemas.microsoft.com/office/drawing/2014/main" xmlns="" val="3103219087"/>
                    </a:ext>
                  </a:extLst>
                </a:gridCol>
                <a:gridCol w="765624">
                  <a:extLst>
                    <a:ext uri="{9D8B030D-6E8A-4147-A177-3AD203B41FA5}">
                      <a16:colId xmlns:a16="http://schemas.microsoft.com/office/drawing/2014/main" xmlns="" val="1954155328"/>
                    </a:ext>
                  </a:extLst>
                </a:gridCol>
                <a:gridCol w="567640">
                  <a:extLst>
                    <a:ext uri="{9D8B030D-6E8A-4147-A177-3AD203B41FA5}">
                      <a16:colId xmlns:a16="http://schemas.microsoft.com/office/drawing/2014/main" xmlns="" val="2943819233"/>
                    </a:ext>
                  </a:extLst>
                </a:gridCol>
                <a:gridCol w="699929">
                  <a:extLst>
                    <a:ext uri="{9D8B030D-6E8A-4147-A177-3AD203B41FA5}">
                      <a16:colId xmlns:a16="http://schemas.microsoft.com/office/drawing/2014/main" xmlns="" val="1972418005"/>
                    </a:ext>
                  </a:extLst>
                </a:gridCol>
              </a:tblGrid>
              <a:tr h="536619">
                <a:tc rowSpan="2">
                  <a:txBody>
                    <a:bodyPr/>
                    <a:lstStyle/>
                    <a:p>
                      <a:pPr marL="19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Пән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мектепішілік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5-11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сыныптар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қалалық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5-8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сыныптар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қалалық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9-11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сыныптар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244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244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9-11 сыныптар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7367533"/>
                  </a:ext>
                </a:extLst>
              </a:tr>
              <a:tr h="7129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Қатысушы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Жеңімпаз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Жүлдегер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Қатысушы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Жеңімпаз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Жүлдегер саны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жеңімпаз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жүлдегер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жеңімпаз саны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жүлдег</a:t>
                      </a:r>
                      <a:r>
                        <a:rPr lang="kk-KZ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2184713"/>
                  </a:ext>
                </a:extLst>
              </a:tr>
              <a:tr h="294092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03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05656900"/>
                  </a:ext>
                </a:extLst>
              </a:tr>
              <a:tr h="514663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орыс тілі мен әдебиеті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81499747"/>
                  </a:ext>
                </a:extLst>
              </a:tr>
              <a:tr h="293387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ағылшын тілі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03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3988849"/>
                  </a:ext>
                </a:extLst>
              </a:tr>
              <a:tr h="357718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Қазақстан тарихы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03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32013758"/>
                  </a:ext>
                </a:extLst>
              </a:tr>
              <a:tr h="293387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құқық негіздері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03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69238347"/>
                  </a:ext>
                </a:extLst>
              </a:tr>
              <a:tr h="294092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03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8445863"/>
                  </a:ext>
                </a:extLst>
              </a:tr>
              <a:tr h="293387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61982807"/>
                  </a:ext>
                </a:extLst>
              </a:tr>
              <a:tr h="294092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03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07737557"/>
                  </a:ext>
                </a:extLst>
              </a:tr>
              <a:tr h="293387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03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6368331"/>
                  </a:ext>
                </a:extLst>
              </a:tr>
              <a:tr h="294092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17643110"/>
                  </a:ext>
                </a:extLst>
              </a:tr>
              <a:tr h="294092">
                <a:tc>
                  <a:txBody>
                    <a:bodyPr/>
                    <a:lstStyle/>
                    <a:p>
                      <a:pPr marL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2579" marT="227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9391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6500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46" y="420910"/>
            <a:ext cx="6945745" cy="79829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Алтын Сақа 3-4, 5-6 сынып (математика)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Алтын түлек 10-11 сынып (математика)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8400607"/>
              </p:ext>
            </p:extLst>
          </p:nvPr>
        </p:nvGraphicFramePr>
        <p:xfrm>
          <a:off x="748145" y="1560947"/>
          <a:ext cx="8811492" cy="3794501"/>
        </p:xfrm>
        <a:graphic>
          <a:graphicData uri="http://schemas.openxmlformats.org/drawingml/2006/table">
            <a:tbl>
              <a:tblPr firstRow="1" firstCol="1" bandRow="1"/>
              <a:tblGrid>
                <a:gridCol w="1941778">
                  <a:extLst>
                    <a:ext uri="{9D8B030D-6E8A-4147-A177-3AD203B41FA5}">
                      <a16:colId xmlns:a16="http://schemas.microsoft.com/office/drawing/2014/main" xmlns="" val="1330510050"/>
                    </a:ext>
                  </a:extLst>
                </a:gridCol>
                <a:gridCol w="1092764">
                  <a:extLst>
                    <a:ext uri="{9D8B030D-6E8A-4147-A177-3AD203B41FA5}">
                      <a16:colId xmlns:a16="http://schemas.microsoft.com/office/drawing/2014/main" xmlns="" val="2752171088"/>
                    </a:ext>
                  </a:extLst>
                </a:gridCol>
                <a:gridCol w="592484">
                  <a:extLst>
                    <a:ext uri="{9D8B030D-6E8A-4147-A177-3AD203B41FA5}">
                      <a16:colId xmlns:a16="http://schemas.microsoft.com/office/drawing/2014/main" xmlns="" val="4006771458"/>
                    </a:ext>
                  </a:extLst>
                </a:gridCol>
                <a:gridCol w="1327384">
                  <a:extLst>
                    <a:ext uri="{9D8B030D-6E8A-4147-A177-3AD203B41FA5}">
                      <a16:colId xmlns:a16="http://schemas.microsoft.com/office/drawing/2014/main" xmlns="" val="4226436203"/>
                    </a:ext>
                  </a:extLst>
                </a:gridCol>
                <a:gridCol w="305828">
                  <a:extLst>
                    <a:ext uri="{9D8B030D-6E8A-4147-A177-3AD203B41FA5}">
                      <a16:colId xmlns:a16="http://schemas.microsoft.com/office/drawing/2014/main" xmlns="" val="2163722006"/>
                    </a:ext>
                  </a:extLst>
                </a:gridCol>
                <a:gridCol w="1340165">
                  <a:extLst>
                    <a:ext uri="{9D8B030D-6E8A-4147-A177-3AD203B41FA5}">
                      <a16:colId xmlns:a16="http://schemas.microsoft.com/office/drawing/2014/main" xmlns="" val="4216383775"/>
                    </a:ext>
                  </a:extLst>
                </a:gridCol>
                <a:gridCol w="299437">
                  <a:extLst>
                    <a:ext uri="{9D8B030D-6E8A-4147-A177-3AD203B41FA5}">
                      <a16:colId xmlns:a16="http://schemas.microsoft.com/office/drawing/2014/main" xmlns="" val="857134517"/>
                    </a:ext>
                  </a:extLst>
                </a:gridCol>
                <a:gridCol w="1911652">
                  <a:extLst>
                    <a:ext uri="{9D8B030D-6E8A-4147-A177-3AD203B41FA5}">
                      <a16:colId xmlns:a16="http://schemas.microsoft.com/office/drawing/2014/main" xmlns="" val="726376033"/>
                    </a:ext>
                  </a:extLst>
                </a:gridCol>
              </a:tblGrid>
              <a:tr h="953853"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қатысушы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жүлдегер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қалалық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Жүлдегер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аны</a:t>
                      </a:r>
                      <a:r>
                        <a:rPr lang="kk-KZ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(Республикалық кезеңге өтті)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3860620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сынып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0768032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сынып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8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76780233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сынып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4442622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сынып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64193794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сынып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51216047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сынып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96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83093418"/>
                  </a:ext>
                </a:extLst>
              </a:tr>
              <a:tr h="312586">
                <a:tc>
                  <a:txBody>
                    <a:bodyPr/>
                    <a:lstStyle/>
                    <a:p>
                      <a:pPr marL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35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50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5889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4917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9273" y="624110"/>
            <a:ext cx="10165339" cy="150949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«943- елдің нысаналы мектептерін дамыту» жоба аясында  «Мектептегі білім сапасын басқару: стратегиядан практикаға»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4667" y="2244437"/>
            <a:ext cx="8915400" cy="3777622"/>
          </a:xfrm>
        </p:spPr>
        <p:txBody>
          <a:bodyPr/>
          <a:lstStyle/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«Сәкен Сейфуллин атындағы гимназия»КММ-нің директоры 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Г.А. Джакипова «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4-Т» (Тәсіл, Тәлім, Тәжірибе, Табыс</a:t>
            </a:r>
            <a:r>
              <a:rPr lang="kk-KZ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жобасын екі мектеп арасында меморандумға отыру.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2170" y="3351704"/>
            <a:ext cx="4515139" cy="28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773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177</TotalTime>
  <Words>1103</Words>
  <Application>Microsoft Office PowerPoint</Application>
  <PresentationFormat>Произвольный</PresentationFormat>
  <Paragraphs>516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Легкий дым</vt:lpstr>
      <vt:lpstr>«№27 жалпы білім беретін мектебі»КММ</vt:lpstr>
      <vt:lpstr>«Мақсатты мектеп» жобасындағы педагогтердің сандық және сапалық құрамы </vt:lpstr>
      <vt:lpstr>Әдістемелік жұмыстар</vt:lpstr>
      <vt:lpstr>Слайд 4</vt:lpstr>
      <vt:lpstr>Желтоқсан айында 4,9 сынып оқушыларынан ББЖМ-ға және 11 сынып ҰБТ  дайындық барысында сынама тесттер алынды. «Bilimal.kz» платформасындағы Testter.kz </vt:lpstr>
      <vt:lpstr>Сабақтарға қатысу: мектеп әкімшілігі </vt:lpstr>
      <vt:lpstr>Сабаққа қатысу: ментор Макишева Э.И</vt:lpstr>
      <vt:lpstr>Оқу озаттар мен екпінді оқушылар</vt:lpstr>
      <vt:lpstr>2024-2025 оқу жылының І жартыжылдық ішкі бақылау:  білім сапасы (бастауыш, орта, жоғары) </vt:lpstr>
      <vt:lpstr>Слайд 10</vt:lpstr>
      <vt:lpstr>Слайд 11</vt:lpstr>
      <vt:lpstr>Мектептің жалпы сапасы </vt:lpstr>
      <vt:lpstr>Мектебіміздің 5-11 сынып оқушылары жалпы пәндер олимпиадасының қалалық, облыстық деңгейге қатысу бойынша </vt:lpstr>
      <vt:lpstr>Алтын Сақа 3-4, 5-6 сынып (математика) Алтын түлек 10-11 сынып (математика) </vt:lpstr>
      <vt:lpstr>«943- елдің нысаналы мектептерін дамыту» жоба аясында  «Мектептегі білім сапасын басқару: стратегиядан практикаға»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«№27 жалпы білім беретін мектебі»КММ</dc:title>
  <dc:creator>Пользователь</dc:creator>
  <cp:lastModifiedBy>Мечта</cp:lastModifiedBy>
  <cp:revision>17</cp:revision>
  <dcterms:created xsi:type="dcterms:W3CDTF">2025-01-15T04:18:35Z</dcterms:created>
  <dcterms:modified xsi:type="dcterms:W3CDTF">2025-01-16T12:51:14Z</dcterms:modified>
</cp:coreProperties>
</file>